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30"/>
  </p:notesMasterIdLst>
  <p:sldIdLst>
    <p:sldId id="258" r:id="rId7"/>
    <p:sldId id="263" r:id="rId8"/>
    <p:sldId id="265" r:id="rId9"/>
    <p:sldId id="266" r:id="rId10"/>
    <p:sldId id="279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16257588" cy="9756775"/>
  <p:notesSz cx="6858000" cy="9144000"/>
  <p:defaultTextStyle>
    <a:defPPr>
      <a:defRPr lang="nb-NO"/>
    </a:defPPr>
    <a:lvl1pPr marL="0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43224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86449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229673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72897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716122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459346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202570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945795" algn="l" defTabSz="148644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3">
          <p15:clr>
            <a:srgbClr val="A4A3A4"/>
          </p15:clr>
        </p15:guide>
        <p15:guide id="2" pos="51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0B"/>
    <a:srgbClr val="000000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0" autoAdjust="0"/>
    <p:restoredTop sz="94660"/>
  </p:normalViewPr>
  <p:slideViewPr>
    <p:cSldViewPr>
      <p:cViewPr varScale="1">
        <p:scale>
          <a:sx n="79" d="100"/>
          <a:sy n="79" d="100"/>
        </p:scale>
        <p:origin x="552" y="96"/>
      </p:cViewPr>
      <p:guideLst>
        <p:guide orient="horz" pos="3073"/>
        <p:guide pos="51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tiff"/><Relationship Id="rId1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4FF3D2-8859-4659-A1CD-CF2D146CBC60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A958F9A-4047-4212-AD0C-9A50A1096AB8}">
      <dgm:prSet phldrT="[Tekst]"/>
      <dgm:spPr/>
      <dgm:t>
        <a:bodyPr/>
        <a:lstStyle/>
        <a:p>
          <a:r>
            <a:rPr lang="nb-NO" dirty="0" smtClean="0"/>
            <a:t>Vann </a:t>
          </a:r>
          <a:endParaRPr lang="nb-NO" dirty="0"/>
        </a:p>
      </dgm:t>
    </dgm:pt>
    <dgm:pt modelId="{20DE6AFB-126B-492F-A210-8E7F241EE81D}" type="parTrans" cxnId="{BFCE9AE2-9D33-47CF-A4C5-58022D21E22F}">
      <dgm:prSet/>
      <dgm:spPr/>
      <dgm:t>
        <a:bodyPr/>
        <a:lstStyle/>
        <a:p>
          <a:endParaRPr lang="nb-NO"/>
        </a:p>
      </dgm:t>
    </dgm:pt>
    <dgm:pt modelId="{D896F9A8-2BD0-47F6-8DBF-4EB5CA373D14}" type="sibTrans" cxnId="{BFCE9AE2-9D33-47CF-A4C5-58022D21E22F}">
      <dgm:prSet/>
      <dgm:spPr/>
      <dgm:t>
        <a:bodyPr/>
        <a:lstStyle/>
        <a:p>
          <a:endParaRPr lang="nb-NO"/>
        </a:p>
      </dgm:t>
    </dgm:pt>
    <dgm:pt modelId="{FE3163BA-1ABE-4D1D-B74D-E6EF5BB6E39A}">
      <dgm:prSet phldrT="[Tekst]"/>
      <dgm:spPr/>
      <dgm:t>
        <a:bodyPr/>
        <a:lstStyle/>
        <a:p>
          <a:r>
            <a:rPr lang="nb-NO" dirty="0" smtClean="0"/>
            <a:t>Nett</a:t>
          </a:r>
          <a:endParaRPr lang="nb-NO" dirty="0"/>
        </a:p>
      </dgm:t>
    </dgm:pt>
    <dgm:pt modelId="{6C1C4531-BE25-4B57-93E8-3EA34B97C610}" type="parTrans" cxnId="{507E2FC2-962F-4735-A446-79063C4660F0}">
      <dgm:prSet/>
      <dgm:spPr/>
      <dgm:t>
        <a:bodyPr/>
        <a:lstStyle/>
        <a:p>
          <a:endParaRPr lang="nb-NO"/>
        </a:p>
      </dgm:t>
    </dgm:pt>
    <dgm:pt modelId="{C712822A-5328-464E-A10D-71574A89A416}" type="sibTrans" cxnId="{507E2FC2-962F-4735-A446-79063C4660F0}">
      <dgm:prSet/>
      <dgm:spPr/>
      <dgm:t>
        <a:bodyPr/>
        <a:lstStyle/>
        <a:p>
          <a:endParaRPr lang="nb-NO"/>
        </a:p>
      </dgm:t>
    </dgm:pt>
    <dgm:pt modelId="{73ABF64F-F451-4DD4-A3F4-FC7E0A910A00}">
      <dgm:prSet phldrT="[Tekst]"/>
      <dgm:spPr/>
      <dgm:t>
        <a:bodyPr/>
        <a:lstStyle/>
        <a:p>
          <a:r>
            <a:rPr lang="nb-NO" dirty="0" smtClean="0"/>
            <a:t>Turbin</a:t>
          </a:r>
          <a:endParaRPr lang="nb-NO" dirty="0"/>
        </a:p>
      </dgm:t>
    </dgm:pt>
    <dgm:pt modelId="{380FCF8B-E361-4E9B-AA20-6037D19B20C8}" type="parTrans" cxnId="{56C35D3B-E9EA-4CCC-94D3-40D297BC90F0}">
      <dgm:prSet/>
      <dgm:spPr/>
      <dgm:t>
        <a:bodyPr/>
        <a:lstStyle/>
        <a:p>
          <a:endParaRPr lang="nb-NO"/>
        </a:p>
      </dgm:t>
    </dgm:pt>
    <dgm:pt modelId="{6E32D57D-655C-4CDF-A70B-45084AB55177}" type="sibTrans" cxnId="{56C35D3B-E9EA-4CCC-94D3-40D297BC90F0}">
      <dgm:prSet/>
      <dgm:spPr/>
      <dgm:t>
        <a:bodyPr/>
        <a:lstStyle/>
        <a:p>
          <a:endParaRPr lang="nb-NO"/>
        </a:p>
      </dgm:t>
    </dgm:pt>
    <dgm:pt modelId="{D19DE93D-41E2-4542-9911-9E203C68BA83}">
      <dgm:prSet phldrT="[Tekst]"/>
      <dgm:spPr/>
      <dgm:t>
        <a:bodyPr/>
        <a:lstStyle/>
        <a:p>
          <a:r>
            <a:rPr lang="nb-NO" dirty="0" smtClean="0"/>
            <a:t>Generator</a:t>
          </a:r>
          <a:endParaRPr lang="nb-NO" dirty="0"/>
        </a:p>
      </dgm:t>
    </dgm:pt>
    <dgm:pt modelId="{53377C66-82EA-48A3-AF6C-DF1D866C2698}" type="parTrans" cxnId="{1A135723-7A28-4286-8CC0-2BC631617BD9}">
      <dgm:prSet/>
      <dgm:spPr/>
      <dgm:t>
        <a:bodyPr/>
        <a:lstStyle/>
        <a:p>
          <a:endParaRPr lang="nb-NO"/>
        </a:p>
      </dgm:t>
    </dgm:pt>
    <dgm:pt modelId="{A7EA7F66-8CC2-45B1-B4B3-66384813C10D}" type="sibTrans" cxnId="{1A135723-7A28-4286-8CC0-2BC631617BD9}">
      <dgm:prSet/>
      <dgm:spPr/>
      <dgm:t>
        <a:bodyPr/>
        <a:lstStyle/>
        <a:p>
          <a:endParaRPr lang="nb-NO"/>
        </a:p>
      </dgm:t>
    </dgm:pt>
    <dgm:pt modelId="{35CC4313-5990-4FB3-A495-C01AE9DA01A6}" type="pres">
      <dgm:prSet presAssocID="{F94FF3D2-8859-4659-A1CD-CF2D146CBC6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nb-NO"/>
        </a:p>
      </dgm:t>
    </dgm:pt>
    <dgm:pt modelId="{50282CA4-BB5C-4DC2-A45A-84DC6101FA85}" type="pres">
      <dgm:prSet presAssocID="{0A958F9A-4047-4212-AD0C-9A50A1096AB8}" presName="composite" presStyleCnt="0"/>
      <dgm:spPr/>
    </dgm:pt>
    <dgm:pt modelId="{5D483190-8821-4080-B391-724D15B873F7}" type="pres">
      <dgm:prSet presAssocID="{0A958F9A-4047-4212-AD0C-9A50A1096AB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52AB23E-C70A-4BBB-A3B3-6A4E73F0FB2F}" type="pres">
      <dgm:prSet presAssocID="{0A958F9A-4047-4212-AD0C-9A50A1096AB8}" presName="Image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908976D8-F1A2-4F3F-A76B-30B9064A183D}" type="pres">
      <dgm:prSet presAssocID="{0A958F9A-4047-4212-AD0C-9A50A1096AB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ED22CC98-A260-407F-AA76-55AAAC14E2F9}" type="pres">
      <dgm:prSet presAssocID="{D896F9A8-2BD0-47F6-8DBF-4EB5CA373D14}" presName="sibTrans" presStyleCnt="0"/>
      <dgm:spPr/>
    </dgm:pt>
    <dgm:pt modelId="{7BF06354-8C88-488A-8F48-5807D942CFE1}" type="pres">
      <dgm:prSet presAssocID="{FE3163BA-1ABE-4D1D-B74D-E6EF5BB6E39A}" presName="composite" presStyleCnt="0"/>
      <dgm:spPr/>
    </dgm:pt>
    <dgm:pt modelId="{13356241-C0CE-4729-8796-D7574558CB2E}" type="pres">
      <dgm:prSet presAssocID="{FE3163BA-1ABE-4D1D-B74D-E6EF5BB6E39A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4B2805D-DAD0-46AD-ABCF-82471982BB45}" type="pres">
      <dgm:prSet presAssocID="{FE3163BA-1ABE-4D1D-B74D-E6EF5BB6E39A}" presName="Image" presStyleLbl="b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CFF00869-5572-41E7-A16D-E68A554A258B}" type="pres">
      <dgm:prSet presAssocID="{FE3163BA-1ABE-4D1D-B74D-E6EF5BB6E39A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EDD401AB-FC3E-4555-B1AE-939E59A2CDD6}" type="pres">
      <dgm:prSet presAssocID="{C712822A-5328-464E-A10D-71574A89A416}" presName="sibTrans" presStyleCnt="0"/>
      <dgm:spPr/>
    </dgm:pt>
    <dgm:pt modelId="{355DFED3-93E2-4D90-8FA0-D4E77846F28B}" type="pres">
      <dgm:prSet presAssocID="{73ABF64F-F451-4DD4-A3F4-FC7E0A910A00}" presName="composite" presStyleCnt="0"/>
      <dgm:spPr/>
    </dgm:pt>
    <dgm:pt modelId="{20B05AA8-CEAB-47BF-8FF8-199C67EF87BB}" type="pres">
      <dgm:prSet presAssocID="{73ABF64F-F451-4DD4-A3F4-FC7E0A910A00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86606CA-D100-471E-9325-56AAC952D028}" type="pres">
      <dgm:prSet presAssocID="{73ABF64F-F451-4DD4-A3F4-FC7E0A910A00}" presName="Image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39E53B5A-CD4F-4A1F-B31F-F8CCCDEC20BB}" type="pres">
      <dgm:prSet presAssocID="{73ABF64F-F451-4DD4-A3F4-FC7E0A910A00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58850D9-E2B3-41F3-BF00-730607EE12D5}" type="pres">
      <dgm:prSet presAssocID="{6E32D57D-655C-4CDF-A70B-45084AB55177}" presName="sibTrans" presStyleCnt="0"/>
      <dgm:spPr/>
    </dgm:pt>
    <dgm:pt modelId="{B9860CD9-21DF-4D32-B985-E11D168A4964}" type="pres">
      <dgm:prSet presAssocID="{D19DE93D-41E2-4542-9911-9E203C68BA83}" presName="composite" presStyleCnt="0"/>
      <dgm:spPr/>
    </dgm:pt>
    <dgm:pt modelId="{B59720B7-479E-4CF2-996A-8367ED466B44}" type="pres">
      <dgm:prSet presAssocID="{D19DE93D-41E2-4542-9911-9E203C68BA83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CD9A2B7-FBDA-44C9-83D0-219B6BF1E061}" type="pres">
      <dgm:prSet presAssocID="{D19DE93D-41E2-4542-9911-9E203C68BA83}" presName="Image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F4A897C6-2E6A-4C04-A673-2A024894ECA8}" type="pres">
      <dgm:prSet presAssocID="{D19DE93D-41E2-4542-9911-9E203C68BA8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0A45744-DF8D-445E-9AFF-B6D3181CA8A5}" type="presOf" srcId="{0A958F9A-4047-4212-AD0C-9A50A1096AB8}" destId="{5D483190-8821-4080-B391-724D15B873F7}" srcOrd="0" destOrd="0" presId="urn:microsoft.com/office/officeart/2008/layout/TitledPictureBlocks"/>
    <dgm:cxn modelId="{507E2FC2-962F-4735-A446-79063C4660F0}" srcId="{F94FF3D2-8859-4659-A1CD-CF2D146CBC60}" destId="{FE3163BA-1ABE-4D1D-B74D-E6EF5BB6E39A}" srcOrd="1" destOrd="0" parTransId="{6C1C4531-BE25-4B57-93E8-3EA34B97C610}" sibTransId="{C712822A-5328-464E-A10D-71574A89A416}"/>
    <dgm:cxn modelId="{56C35D3B-E9EA-4CCC-94D3-40D297BC90F0}" srcId="{F94FF3D2-8859-4659-A1CD-CF2D146CBC60}" destId="{73ABF64F-F451-4DD4-A3F4-FC7E0A910A00}" srcOrd="2" destOrd="0" parTransId="{380FCF8B-E361-4E9B-AA20-6037D19B20C8}" sibTransId="{6E32D57D-655C-4CDF-A70B-45084AB55177}"/>
    <dgm:cxn modelId="{18C4C878-A1E8-46E5-8E0C-AB9D3A1D48AB}" type="presOf" srcId="{D19DE93D-41E2-4542-9911-9E203C68BA83}" destId="{B59720B7-479E-4CF2-996A-8367ED466B44}" srcOrd="0" destOrd="0" presId="urn:microsoft.com/office/officeart/2008/layout/TitledPictureBlocks"/>
    <dgm:cxn modelId="{FE4AA5BC-27CD-4A0B-A63A-18A5C7A69F08}" type="presOf" srcId="{FE3163BA-1ABE-4D1D-B74D-E6EF5BB6E39A}" destId="{13356241-C0CE-4729-8796-D7574558CB2E}" srcOrd="0" destOrd="0" presId="urn:microsoft.com/office/officeart/2008/layout/TitledPictureBlocks"/>
    <dgm:cxn modelId="{DCB9FF8D-FAA8-4124-AEB7-32FC2B8556F8}" type="presOf" srcId="{F94FF3D2-8859-4659-A1CD-CF2D146CBC60}" destId="{35CC4313-5990-4FB3-A495-C01AE9DA01A6}" srcOrd="0" destOrd="0" presId="urn:microsoft.com/office/officeart/2008/layout/TitledPictureBlocks"/>
    <dgm:cxn modelId="{1A135723-7A28-4286-8CC0-2BC631617BD9}" srcId="{F94FF3D2-8859-4659-A1CD-CF2D146CBC60}" destId="{D19DE93D-41E2-4542-9911-9E203C68BA83}" srcOrd="3" destOrd="0" parTransId="{53377C66-82EA-48A3-AF6C-DF1D866C2698}" sibTransId="{A7EA7F66-8CC2-45B1-B4B3-66384813C10D}"/>
    <dgm:cxn modelId="{BFCE9AE2-9D33-47CF-A4C5-58022D21E22F}" srcId="{F94FF3D2-8859-4659-A1CD-CF2D146CBC60}" destId="{0A958F9A-4047-4212-AD0C-9A50A1096AB8}" srcOrd="0" destOrd="0" parTransId="{20DE6AFB-126B-492F-A210-8E7F241EE81D}" sibTransId="{D896F9A8-2BD0-47F6-8DBF-4EB5CA373D14}"/>
    <dgm:cxn modelId="{2F10FFAA-AE7F-4DF8-A734-88A039EB6D33}" type="presOf" srcId="{73ABF64F-F451-4DD4-A3F4-FC7E0A910A00}" destId="{20B05AA8-CEAB-47BF-8FF8-199C67EF87BB}" srcOrd="0" destOrd="0" presId="urn:microsoft.com/office/officeart/2008/layout/TitledPictureBlocks"/>
    <dgm:cxn modelId="{1C67F4A6-2969-43D7-B2AF-0C44BEE01F75}" type="presParOf" srcId="{35CC4313-5990-4FB3-A495-C01AE9DA01A6}" destId="{50282CA4-BB5C-4DC2-A45A-84DC6101FA85}" srcOrd="0" destOrd="0" presId="urn:microsoft.com/office/officeart/2008/layout/TitledPictureBlocks"/>
    <dgm:cxn modelId="{4E58CA5D-61CB-43D6-A895-73869C4CBA3A}" type="presParOf" srcId="{50282CA4-BB5C-4DC2-A45A-84DC6101FA85}" destId="{5D483190-8821-4080-B391-724D15B873F7}" srcOrd="0" destOrd="0" presId="urn:microsoft.com/office/officeart/2008/layout/TitledPictureBlocks"/>
    <dgm:cxn modelId="{CCE1916F-B220-4082-99BF-0DE3B59F5BA6}" type="presParOf" srcId="{50282CA4-BB5C-4DC2-A45A-84DC6101FA85}" destId="{252AB23E-C70A-4BBB-A3B3-6A4E73F0FB2F}" srcOrd="1" destOrd="0" presId="urn:microsoft.com/office/officeart/2008/layout/TitledPictureBlocks"/>
    <dgm:cxn modelId="{BC9EE6E1-95F8-4917-A5BC-B8B9FCA6B6A6}" type="presParOf" srcId="{50282CA4-BB5C-4DC2-A45A-84DC6101FA85}" destId="{908976D8-F1A2-4F3F-A76B-30B9064A183D}" srcOrd="2" destOrd="0" presId="urn:microsoft.com/office/officeart/2008/layout/TitledPictureBlocks"/>
    <dgm:cxn modelId="{DB61DCD0-5198-4AC2-886F-DE028570E412}" type="presParOf" srcId="{35CC4313-5990-4FB3-A495-C01AE9DA01A6}" destId="{ED22CC98-A260-407F-AA76-55AAAC14E2F9}" srcOrd="1" destOrd="0" presId="urn:microsoft.com/office/officeart/2008/layout/TitledPictureBlocks"/>
    <dgm:cxn modelId="{2A6EF7AD-5221-440C-AC1E-6022B534CB75}" type="presParOf" srcId="{35CC4313-5990-4FB3-A495-C01AE9DA01A6}" destId="{7BF06354-8C88-488A-8F48-5807D942CFE1}" srcOrd="2" destOrd="0" presId="urn:microsoft.com/office/officeart/2008/layout/TitledPictureBlocks"/>
    <dgm:cxn modelId="{3A5BB5F2-F10C-40C5-B9E7-FF133B6C517E}" type="presParOf" srcId="{7BF06354-8C88-488A-8F48-5807D942CFE1}" destId="{13356241-C0CE-4729-8796-D7574558CB2E}" srcOrd="0" destOrd="0" presId="urn:microsoft.com/office/officeart/2008/layout/TitledPictureBlocks"/>
    <dgm:cxn modelId="{5586053B-8529-4F6B-8F73-70DC3B06FDF6}" type="presParOf" srcId="{7BF06354-8C88-488A-8F48-5807D942CFE1}" destId="{74B2805D-DAD0-46AD-ABCF-82471982BB45}" srcOrd="1" destOrd="0" presId="urn:microsoft.com/office/officeart/2008/layout/TitledPictureBlocks"/>
    <dgm:cxn modelId="{982AE744-4EBA-4A42-AC31-748CA17DD416}" type="presParOf" srcId="{7BF06354-8C88-488A-8F48-5807D942CFE1}" destId="{CFF00869-5572-41E7-A16D-E68A554A258B}" srcOrd="2" destOrd="0" presId="urn:microsoft.com/office/officeart/2008/layout/TitledPictureBlocks"/>
    <dgm:cxn modelId="{B4F3AC93-E9CB-4078-804E-18849AF2B541}" type="presParOf" srcId="{35CC4313-5990-4FB3-A495-C01AE9DA01A6}" destId="{EDD401AB-FC3E-4555-B1AE-939E59A2CDD6}" srcOrd="3" destOrd="0" presId="urn:microsoft.com/office/officeart/2008/layout/TitledPictureBlocks"/>
    <dgm:cxn modelId="{74F0C017-D24A-49BF-914F-4D0F1FB4BE72}" type="presParOf" srcId="{35CC4313-5990-4FB3-A495-C01AE9DA01A6}" destId="{355DFED3-93E2-4D90-8FA0-D4E77846F28B}" srcOrd="4" destOrd="0" presId="urn:microsoft.com/office/officeart/2008/layout/TitledPictureBlocks"/>
    <dgm:cxn modelId="{071D5D7B-EDFC-4F06-A558-C93B1E629C4C}" type="presParOf" srcId="{355DFED3-93E2-4D90-8FA0-D4E77846F28B}" destId="{20B05AA8-CEAB-47BF-8FF8-199C67EF87BB}" srcOrd="0" destOrd="0" presId="urn:microsoft.com/office/officeart/2008/layout/TitledPictureBlocks"/>
    <dgm:cxn modelId="{FBFFDC8F-E536-4ADF-A538-C28D989275AF}" type="presParOf" srcId="{355DFED3-93E2-4D90-8FA0-D4E77846F28B}" destId="{986606CA-D100-471E-9325-56AAC952D028}" srcOrd="1" destOrd="0" presId="urn:microsoft.com/office/officeart/2008/layout/TitledPictureBlocks"/>
    <dgm:cxn modelId="{613DA705-D2ED-425C-A619-A05D2D1F9672}" type="presParOf" srcId="{355DFED3-93E2-4D90-8FA0-D4E77846F28B}" destId="{39E53B5A-CD4F-4A1F-B31F-F8CCCDEC20BB}" srcOrd="2" destOrd="0" presId="urn:microsoft.com/office/officeart/2008/layout/TitledPictureBlocks"/>
    <dgm:cxn modelId="{B2C7EFC1-81F1-4498-A280-AA7500702F18}" type="presParOf" srcId="{35CC4313-5990-4FB3-A495-C01AE9DA01A6}" destId="{058850D9-E2B3-41F3-BF00-730607EE12D5}" srcOrd="5" destOrd="0" presId="urn:microsoft.com/office/officeart/2008/layout/TitledPictureBlocks"/>
    <dgm:cxn modelId="{AA056A4E-B464-4D3B-B958-81F4FCCFC7BA}" type="presParOf" srcId="{35CC4313-5990-4FB3-A495-C01AE9DA01A6}" destId="{B9860CD9-21DF-4D32-B985-E11D168A4964}" srcOrd="6" destOrd="0" presId="urn:microsoft.com/office/officeart/2008/layout/TitledPictureBlocks"/>
    <dgm:cxn modelId="{89444D2A-4345-42FA-8777-C877A09210C4}" type="presParOf" srcId="{B9860CD9-21DF-4D32-B985-E11D168A4964}" destId="{B59720B7-479E-4CF2-996A-8367ED466B44}" srcOrd="0" destOrd="0" presId="urn:microsoft.com/office/officeart/2008/layout/TitledPictureBlocks"/>
    <dgm:cxn modelId="{290AB643-C7AA-49AA-AA8C-33BF94F3EE0B}" type="presParOf" srcId="{B9860CD9-21DF-4D32-B985-E11D168A4964}" destId="{7CD9A2B7-FBDA-44C9-83D0-219B6BF1E061}" srcOrd="1" destOrd="0" presId="urn:microsoft.com/office/officeart/2008/layout/TitledPictureBlocks"/>
    <dgm:cxn modelId="{C38C5FB5-2D38-4E51-939B-FF0F4BA367B4}" type="presParOf" srcId="{B9860CD9-21DF-4D32-B985-E11D168A4964}" destId="{F4A897C6-2E6A-4C04-A673-2A024894ECA8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17FA7-E752-4928-913F-595F4434045C}" type="datetimeFigureOut">
              <a:rPr lang="nb-NO" smtClean="0"/>
              <a:t>21.11.2014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685800"/>
            <a:ext cx="5711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FD2BA-056A-46F7-9985-AB00C6E6B1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0114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73088" y="685800"/>
            <a:ext cx="5711825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B2246-92BF-4C65-86BE-F163173B3693}" type="slidenum">
              <a:rPr lang="nb-NO" smtClean="0">
                <a:solidFill>
                  <a:prstClr val="black"/>
                </a:solidFill>
              </a:rPr>
              <a:pPr/>
              <a:t>3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6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4C40C-86F5-41C0-92F5-33135525F80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1784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73088" y="685800"/>
            <a:ext cx="5711825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Hva avhenger effekten av:</a:t>
            </a:r>
            <a:r>
              <a:rPr lang="nb-NO" baseline="0" dirty="0" smtClean="0"/>
              <a:t> Spør elevene hva de tror. Fokuser på å få fram fallhøyde og vannføring. Elever vil kanskje foreslå nedbørsmengder eller «vannmengde». Knytt dette til vannføring.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Enheter for effekt kommer på en senere slide. Bruk god tid på dette!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46E97-28C8-4051-A968-B4325FE5E53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1124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73088" y="685800"/>
            <a:ext cx="5711825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Bruk</a:t>
            </a:r>
            <a:r>
              <a:rPr lang="nb-NO" baseline="0" dirty="0" smtClean="0"/>
              <a:t> god tid på dette! </a:t>
            </a:r>
            <a:r>
              <a:rPr lang="nb-NO" dirty="0" smtClean="0"/>
              <a:t>Sett det gjerne på tavla, så det ikke går for raskt for elevene. Utled formelen trinnvis med elevene, med utgangspunkt i at P = </a:t>
            </a:r>
            <a:r>
              <a:rPr lang="nb-NO" dirty="0" err="1" smtClean="0"/>
              <a:t>mgh</a:t>
            </a:r>
            <a:r>
              <a:rPr lang="nb-NO" dirty="0" smtClean="0"/>
              <a:t>/t,</a:t>
            </a:r>
            <a:r>
              <a:rPr lang="nb-NO" baseline="0" dirty="0" smtClean="0"/>
              <a:t> m = </a:t>
            </a:r>
            <a:r>
              <a:rPr lang="nb-NO" baseline="0" dirty="0" smtClean="0">
                <a:sym typeface="Symbol"/>
              </a:rPr>
              <a:t>∙ V, og Q = V/t. Virkningsgraden kommer inn til slutt og forklares med at vi ikke kan omdanne all energien </a:t>
            </a:r>
            <a:r>
              <a:rPr lang="nb-NO" baseline="0" dirty="0" err="1" smtClean="0">
                <a:sym typeface="Symbol"/>
              </a:rPr>
              <a:t>pga</a:t>
            </a:r>
            <a:r>
              <a:rPr lang="nb-NO" baseline="0" dirty="0" smtClean="0">
                <a:sym typeface="Symbol"/>
              </a:rPr>
              <a:t> friksjon etc. Virkningsgraden angir den andelen av teoretisk effekt som blir tilgjengelig.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B5AC-68C8-4D1D-B5E4-338ED4098F1C}" type="slidenum">
              <a:rPr lang="nb-NO" smtClean="0">
                <a:solidFill>
                  <a:prstClr val="black"/>
                </a:solidFill>
              </a:rPr>
              <a:pPr/>
              <a:t>7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13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73088" y="685800"/>
            <a:ext cx="5711825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46E97-28C8-4051-A968-B4325FE5E53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8115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Vis hvordan man regner fra kWh til Joule: </a:t>
            </a:r>
          </a:p>
          <a:p>
            <a:r>
              <a:rPr lang="nb-NO" dirty="0" smtClean="0"/>
              <a:t>1 kWh = 1000 W</a:t>
            </a:r>
            <a:r>
              <a:rPr lang="nb-NO" baseline="0" dirty="0" smtClean="0"/>
              <a:t> ∙ </a:t>
            </a:r>
            <a:r>
              <a:rPr lang="nb-NO" dirty="0" smtClean="0"/>
              <a:t>3600</a:t>
            </a:r>
            <a:r>
              <a:rPr lang="nb-NO" baseline="0" dirty="0" smtClean="0"/>
              <a:t> s siden 1 time er 3600 sekunder.</a:t>
            </a:r>
          </a:p>
          <a:p>
            <a:r>
              <a:rPr lang="nb-NO" baseline="0" dirty="0" smtClean="0"/>
              <a:t>Derfor blir 1 kWh = 3.6 ∙ 10</a:t>
            </a:r>
            <a:r>
              <a:rPr lang="nb-NO" baseline="30000" dirty="0" smtClean="0"/>
              <a:t>6</a:t>
            </a:r>
            <a:r>
              <a:rPr lang="nb-NO" baseline="0" dirty="0" smtClean="0"/>
              <a:t> J</a:t>
            </a:r>
          </a:p>
          <a:p>
            <a:r>
              <a:rPr lang="nb-NO" baseline="0" dirty="0" smtClean="0"/>
              <a:t>Understrek forskjellen på enheter for energi og effekt, understrek at W er effekt men kWh er energi.</a:t>
            </a:r>
          </a:p>
          <a:p>
            <a:r>
              <a:rPr lang="nb-NO" baseline="0" dirty="0" smtClean="0"/>
              <a:t>Nevn også øvrige enheter med prefikser: </a:t>
            </a:r>
            <a:r>
              <a:rPr lang="nb-NO" baseline="0" dirty="0" err="1" smtClean="0"/>
              <a:t>MWh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TWh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46E97-28C8-4051-A968-B4325FE5E53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9646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 oppgaven er det ikke oppgitt virkningsgrad for de to alternativene. Hjelp</a:t>
            </a:r>
            <a:r>
              <a:rPr lang="nb-NO" baseline="0" dirty="0" smtClean="0"/>
              <a:t> elevene til å velge et fornuftig tall. Er det grunnlag for å bruke ulik virkningsgrad for de to alternativene? Ta gjerne med realistiske betraktninger om type rør og turbiner, og hva dette har å si for utbyggingskostnader.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Andre hensyn:</a:t>
            </a:r>
          </a:p>
          <a:p>
            <a:r>
              <a:rPr lang="nb-NO" dirty="0" smtClean="0"/>
              <a:t>Man kan legge inn</a:t>
            </a:r>
            <a:r>
              <a:rPr lang="nb-NO" baseline="0" dirty="0" smtClean="0"/>
              <a:t> i casen at infrastruktur blir mer kostbart for ett alternativ ved at det er lenger avstand til annen bebyggelse. Faktorer for miljøhensyn kan legges inn som populære tur- og fiske-terreng og et våtmarksområde viktig for fuglelivet.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46E97-28C8-4051-A968-B4325FE5E53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5072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573088" y="685800"/>
            <a:ext cx="5711825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Elevene kan få fila og eksperimentere selv, eller du kan ta</a:t>
            </a:r>
            <a:r>
              <a:rPr lang="nb-NO" baseline="0" dirty="0" smtClean="0"/>
              <a:t> det som en demonstrasjon med innspill fra elevene.</a:t>
            </a:r>
          </a:p>
          <a:p>
            <a:r>
              <a:rPr lang="nb-NO" baseline="0" dirty="0" smtClean="0"/>
              <a:t>Be elevene komme med forslag til hvordan man kan øke inntjeningen, og diskuter disse forslagene.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B2246-92BF-4C65-86BE-F163173B369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3056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vart for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8842105"/>
            <a:ext cx="16257588" cy="914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pic>
        <p:nvPicPr>
          <p:cNvPr id="13" name="Bilde 12" descr="EnergiNorge_Kraftfull_fysikktime_2013_02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954" y="8046739"/>
            <a:ext cx="9145016" cy="1082430"/>
          </a:xfrm>
          <a:prstGeom prst="rect">
            <a:avLst/>
          </a:prstGeom>
        </p:spPr>
      </p:pic>
      <p:pic>
        <p:nvPicPr>
          <p:cNvPr id="14" name="Bilde 13" descr="EnergiNorge_SYMBOL_RGB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85606" y="-1985607"/>
            <a:ext cx="7613965" cy="115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7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16257588" cy="904537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8232302"/>
            <a:ext cx="16257588" cy="711425"/>
          </a:xfrm>
          <a:solidFill>
            <a:srgbClr val="000000">
              <a:alpha val="60000"/>
            </a:srgbClr>
          </a:solidFill>
        </p:spPr>
        <p:txBody>
          <a:bodyPr>
            <a:noAutofit/>
          </a:bodyPr>
          <a:lstStyle>
            <a:lvl1pPr algn="ctr">
              <a:defRPr sz="39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812879" y="9043086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540209" y="9043086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812180" y="9043086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 for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10" descr="logoutsnitt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" r="57" b="11594"/>
          <a:stretch/>
        </p:blipFill>
        <p:spPr>
          <a:xfrm>
            <a:off x="0" y="-1"/>
            <a:ext cx="16237468" cy="9756776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0" y="8842105"/>
            <a:ext cx="16257588" cy="914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53970" y="6707795"/>
            <a:ext cx="16003618" cy="1524507"/>
          </a:xfrm>
          <a:noFill/>
        </p:spPr>
        <p:txBody>
          <a:bodyPr vert="horz" lIns="148645" tIns="74322" rIns="148645" bIns="74322" rtlCol="0" anchor="ctr">
            <a:normAutofit/>
          </a:bodyPr>
          <a:lstStyle>
            <a:lvl1pPr marL="0" indent="0" algn="l" defTabSz="1486449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lang="nb-NO" sz="52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53970" y="8232302"/>
            <a:ext cx="16003618" cy="609803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300">
                <a:solidFill>
                  <a:schemeClr val="accent3">
                    <a:lumMod val="75000"/>
                  </a:schemeClr>
                </a:solidFill>
              </a:defRPr>
            </a:lvl1pPr>
            <a:lvl2pPr marL="743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86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29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72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59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02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45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legge inn navn på foredragsholder</a:t>
            </a:r>
            <a:endParaRPr lang="nb-NO" dirty="0"/>
          </a:p>
        </p:txBody>
      </p:sp>
      <p:sp>
        <p:nvSpPr>
          <p:cNvPr id="1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1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7" name="Bilde 16" descr="pptlogo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6678" y="8989036"/>
            <a:ext cx="755456" cy="713887"/>
          </a:xfrm>
          <a:prstGeom prst="rect">
            <a:avLst/>
          </a:prstGeom>
        </p:spPr>
      </p:pic>
      <p:pic>
        <p:nvPicPr>
          <p:cNvPr id="18" name="Bilde 17" descr="EnergiNorge_Kraftfull_fysikktime_2013_02-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14" y="9005080"/>
            <a:ext cx="4965530" cy="587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80" y="2134277"/>
            <a:ext cx="14631829" cy="650456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8128794" y="2134277"/>
            <a:ext cx="7366771" cy="6301295"/>
          </a:xfrm>
        </p:spPr>
        <p:txBody>
          <a:bodyPr/>
          <a:lstStyle>
            <a:lvl1pPr marL="438709" indent="-438709"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4"/>
          </p:nvPr>
        </p:nvSpPr>
        <p:spPr>
          <a:xfrm>
            <a:off x="-57" y="2131363"/>
            <a:ext cx="7994381" cy="6299650"/>
          </a:xfrm>
        </p:spPr>
        <p:txBody>
          <a:bodyPr/>
          <a:lstStyle/>
          <a:p>
            <a:r>
              <a:rPr lang="nb-NO" smtClean="0"/>
              <a:t>Dra bildet til plassholderen eller klikk ikonet for å legge til</a:t>
            </a:r>
            <a:endParaRPr lang="nb-NO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4"/>
          </p:nvPr>
        </p:nvSpPr>
        <p:spPr>
          <a:xfrm>
            <a:off x="-57" y="0"/>
            <a:ext cx="16257645" cy="8858250"/>
          </a:xfrm>
        </p:spPr>
        <p:txBody>
          <a:bodyPr/>
          <a:lstStyle/>
          <a:p>
            <a:r>
              <a:rPr lang="nb-NO" dirty="0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>
                <a:solidFill>
                  <a:srgbClr val="FFFFFF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855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-57" y="2237554"/>
            <a:ext cx="7994381" cy="6299650"/>
          </a:xfrm>
        </p:spPr>
        <p:txBody>
          <a:bodyPr/>
          <a:lstStyle>
            <a:lvl1pPr marL="1166449" indent="-557418">
              <a:defRPr sz="4600"/>
            </a:lvl1pPr>
            <a:lvl2pPr marL="1463224" indent="-464515">
              <a:defRPr sz="3900"/>
            </a:lvl2pPr>
            <a:lvl3pPr marL="2041287" indent="-371612"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264274" y="2237554"/>
            <a:ext cx="7994381" cy="6299650"/>
          </a:xfrm>
        </p:spPr>
        <p:txBody>
          <a:bodyPr/>
          <a:lstStyle>
            <a:lvl1pPr>
              <a:defRPr sz="4600"/>
            </a:lvl1pPr>
            <a:lvl2pPr marL="882579" indent="-464515">
              <a:defRPr sz="3900"/>
            </a:lvl2pPr>
            <a:lvl3pPr marL="1602578" indent="-371612" defTabSz="1599997"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79" y="2183982"/>
            <a:ext cx="7183258" cy="910180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3224" indent="0">
              <a:buNone/>
              <a:defRPr sz="3300" b="1"/>
            </a:lvl2pPr>
            <a:lvl3pPr marL="1486449" indent="0">
              <a:buNone/>
              <a:defRPr sz="2900" b="1"/>
            </a:lvl3pPr>
            <a:lvl4pPr marL="2229673" indent="0">
              <a:buNone/>
              <a:defRPr sz="2600" b="1"/>
            </a:lvl4pPr>
            <a:lvl5pPr marL="2972897" indent="0">
              <a:buNone/>
              <a:defRPr sz="2600" b="1"/>
            </a:lvl5pPr>
            <a:lvl6pPr marL="3716122" indent="0">
              <a:buNone/>
              <a:defRPr sz="2600" b="1"/>
            </a:lvl6pPr>
            <a:lvl7pPr marL="4459346" indent="0">
              <a:buNone/>
              <a:defRPr sz="2600" b="1"/>
            </a:lvl7pPr>
            <a:lvl8pPr marL="5202570" indent="0">
              <a:buNone/>
              <a:defRPr sz="2600" b="1"/>
            </a:lvl8pPr>
            <a:lvl9pPr marL="5945795" indent="0">
              <a:buNone/>
              <a:defRPr sz="2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12879" y="3094162"/>
            <a:ext cx="7183258" cy="5621439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258630" y="2183982"/>
            <a:ext cx="7186080" cy="910180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3224" indent="0">
              <a:buNone/>
              <a:defRPr sz="3300" b="1"/>
            </a:lvl2pPr>
            <a:lvl3pPr marL="1486449" indent="0">
              <a:buNone/>
              <a:defRPr sz="2900" b="1"/>
            </a:lvl3pPr>
            <a:lvl4pPr marL="2229673" indent="0">
              <a:buNone/>
              <a:defRPr sz="2600" b="1"/>
            </a:lvl4pPr>
            <a:lvl5pPr marL="2972897" indent="0">
              <a:buNone/>
              <a:defRPr sz="2600" b="1"/>
            </a:lvl5pPr>
            <a:lvl6pPr marL="3716122" indent="0">
              <a:buNone/>
              <a:defRPr sz="2600" b="1"/>
            </a:lvl6pPr>
            <a:lvl7pPr marL="4459346" indent="0">
              <a:buNone/>
              <a:defRPr sz="2600" b="1"/>
            </a:lvl7pPr>
            <a:lvl8pPr marL="5202570" indent="0">
              <a:buNone/>
              <a:defRPr sz="2600" b="1"/>
            </a:lvl8pPr>
            <a:lvl9pPr marL="5945795" indent="0">
              <a:buNone/>
              <a:defRPr sz="2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258630" y="3094162"/>
            <a:ext cx="7186080" cy="5621439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0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pptbak.jp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257588" cy="9756775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0" y="1829374"/>
            <a:ext cx="16257588" cy="7114365"/>
          </a:xfrm>
          <a:prstGeom prst="rect">
            <a:avLst/>
          </a:prstGeom>
          <a:gradFill>
            <a:gsLst>
              <a:gs pos="24000">
                <a:schemeClr val="bg1">
                  <a:alpha val="0"/>
                </a:schemeClr>
              </a:gs>
              <a:gs pos="90000">
                <a:schemeClr val="bg1">
                  <a:alpha val="5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12880" y="390723"/>
            <a:ext cx="14631829" cy="1626129"/>
          </a:xfrm>
          <a:prstGeom prst="rect">
            <a:avLst/>
          </a:prstGeom>
        </p:spPr>
        <p:txBody>
          <a:bodyPr vert="horz" lIns="148645" tIns="74322" rIns="148645" bIns="74322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80" y="2276581"/>
            <a:ext cx="14631829" cy="6439021"/>
          </a:xfrm>
          <a:prstGeom prst="rect">
            <a:avLst/>
          </a:prstGeom>
        </p:spPr>
        <p:txBody>
          <a:bodyPr vert="horz" lIns="148645" tIns="74322" rIns="148645" bIns="74322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8842105"/>
            <a:ext cx="16257588" cy="914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8645" tIns="74322" rIns="148645" bIns="74322" rtlCol="0" anchor="ctr"/>
          <a:lstStyle/>
          <a:p>
            <a:pPr algn="ctr"/>
            <a:endParaRPr lang="nb-NO"/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88234" y="9039449"/>
            <a:ext cx="1727330" cy="519458"/>
          </a:xfrm>
          <a:prstGeom prst="rect">
            <a:avLst/>
          </a:prstGeom>
        </p:spPr>
        <p:txBody>
          <a:bodyPr/>
          <a:lstStyle/>
          <a:p>
            <a:fld id="{832ABDF5-0E50-49A9-B7DA-FF7C69814E4F}" type="datetimeFigureOut">
              <a:rPr lang="nb-NO" smtClean="0"/>
              <a:pPr/>
              <a:t>21.11.2014</a:t>
            </a:fld>
            <a:endParaRPr lang="nb-NO" dirty="0"/>
          </a:p>
        </p:txBody>
      </p:sp>
      <p:sp>
        <p:nvSpPr>
          <p:cNvPr id="1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15564" y="9039449"/>
            <a:ext cx="9271971" cy="519458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087535" y="9039449"/>
            <a:ext cx="872131" cy="519458"/>
          </a:xfrm>
          <a:prstGeom prst="rect">
            <a:avLst/>
          </a:prstGeom>
        </p:spPr>
        <p:txBody>
          <a:bodyPr/>
          <a:lstStyle/>
          <a:p>
            <a:fld id="{8E26E134-4889-4FC1-A74F-E2F85B27FCC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7" name="Bilde 16" descr="pptlogo.jpg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6678" y="8989036"/>
            <a:ext cx="755456" cy="713887"/>
          </a:xfrm>
          <a:prstGeom prst="rect">
            <a:avLst/>
          </a:prstGeom>
        </p:spPr>
      </p:pic>
      <p:pic>
        <p:nvPicPr>
          <p:cNvPr id="18" name="Bilde 17" descr="EnergiNorge_Kraftfull_fysikktime_2013_02-1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14" y="9005080"/>
            <a:ext cx="4965530" cy="5877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63" r:id="rId3"/>
    <p:sldLayoutId id="2147483662" r:id="rId4"/>
    <p:sldLayoutId id="2147483676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1486449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57418" indent="-557418" algn="l" defTabSz="1486449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207740" indent="-464515" algn="l" defTabSz="1486449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858061" indent="-371612" algn="l" defTabSz="1486449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601285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344509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4087734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830958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574182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317407" indent="-371612" algn="l" defTabSz="148644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3224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86449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29673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72897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716122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59346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202570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945795" algn="l" defTabSz="148644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6500" dirty="0"/>
              <a:t>Case-oppgave: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Hvor skal vi bygge ut et nytt kraftverk?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36420" y="2624604"/>
            <a:ext cx="9345951" cy="54295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Som ingeniør er du konsulent for det lokale kraftselskapet Elvetrollet AS. </a:t>
            </a:r>
          </a:p>
          <a:p>
            <a:pPr marL="0" indent="0">
              <a:buNone/>
            </a:pPr>
            <a:r>
              <a:rPr lang="nb-NO" dirty="0"/>
              <a:t>De planlegger å bygge et kraftverk i Glitredalen, og trenger noen beregninger for å kunne sende søknad om utbygging til myndighetene.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Tar du oppdraget?</a:t>
            </a:r>
          </a:p>
        </p:txBody>
      </p:sp>
      <p:sp>
        <p:nvSpPr>
          <p:cNvPr id="4" name="AutoShape 2" descr="data:image/jpeg;base64,/9j/4AAQSkZJRgABAQAAAQABAAD/2wCEAAkGBhQSERQUExQWFRUWFxoaGBgYGBgYHBweHBoaGRgbGRkdHCYeHBwjHBoYHy8gJCcpLC0sFx8xNTAqNSYrLCkBCQoKDgwOFw8PFywcHBwpLCwsLCksLCwsLCksLCwsLCwsLCksLCwsLCwsLCwsLCwpLCwpKSwsLCksLCwsLCwsLP/AABEIAQMAwgMBIgACEQEDEQH/xAAbAAACAgMBAAAAAAAAAAAAAAAEBQIDAAEGB//EAEUQAAIBAgQDBQQHBwMCBgMBAAECEQMhAAQSMUFRYQUicYGREzKhsQZCUpLB0fAUI2JygqLhssLxM6MkQ3OT0uI0U/IV/8QAFwEBAQEBAAAAAAAAAAAAAAAAAAECA//EACARAQEBAAEDBQEAAAAAAAAAAAABEUECITEEElHR8AP/2gAMAwEAAhEDEQA/AOSVNsFImB6K3jkcFyAJNgBJOMVZ4YqYGfMFzpp2B+tAJP8AIDaP4zbx4VM5rQNkJ2M3HNhyNoW1jJtYk1ct7N1cEwSA0mZ4SR+o8DGKI5LKqrEabG9pOozB1MbvzvAvtiOfpBHEixuoF9jdQDa9vXpgvL0ZqKYnQC3gTIj0+eM7ap/ulbirwpN4klZ3xUW9hkFAPsgDy3Hwt5HATd5w52MkCI7kWifG/wDMBiNGh3u6SFJiJi1yAedh6jcYY5HKl3AMj6xHSxE8ven/APmMBZ2blyBqbcgERHDfqZkwTzGGIQXPy4/5/PF9OgOUfrj1xaFwCXs0p7FRvIA23MAT4kgn88E/srHSSBYmBtzF7Hgf+OO8nQDVXPASBvY6iDx6fhtgo5dl91p6MPgCI8pwAn7OVJaI5iZ89saAk6lg2uON4t8sFU6NQk6iAOQ/Lb54pSnoqRz268bf3W/hGIBcyqkqw5gEbcdNxyufu4X1ssWGmYMibTaFJAPPj+GHWfygaDx1D/HxjAuVEsDzK+Ur+QXFC8XptMSQdrcDFuZGGPaOX1IRHEH0YHAnaK6HAQCGkdARFo/DkOlza1YsjCJlSJGwMEQR+uMxioSUssFDGx0iRyix/D54KyWXDI67ARaAREcQbdeB64lmKVmEESCOVtJA+JXFlCmR7SNmcqT0BIUDnaR4DngF+XRwAFmmdiqgunEf9I95R3TZG6xgun2pp/6yhRMe0U6qZ8W3Q9GjxwwGXGoHbT3iducSeMgk/PFdbLB7iV3hhad51TZlubMCDPngJFMVvTwqyINGpSS4Wq1RSl9KlJIZASSoYCdEmJ6YeMuAXlMZggpjMRSxU7w6gz8I/HA/aD6m9nwgFhzktAPSFYxxtNpBPVb+WF1YA1HN5VgPRAPT98cZ5XgTlVGtQOEn1Fz6xi/PLrVl3AFxz5jFVI6SsC8R6yfgL4IbLMaJKi7DbiBcjznfFRf2VR00ZmSdRJ4mSY+EYnnEHsYaJMDz3/zjXZ9dTTRdQkgaT9qV7p9CCcX9qUxpRepPDgpJwCrSdFpJLx5Q/pYDDjsISrk7htPiFt85HlgbLU4pniSRcxuQD5YZ9nVAoIIO5MxvLG/rPpig2MDZnNRZbmY/PSOJxa5ZzC8tvxY/gN4xflsmq9TEaj+rDoMAJ2Zkyqd4X6mTEzc8TecGaemNvmVEiZjeLx0IEkHEv2heoMTBVp9I6/A8jgIFcDZvKlgDxG368f1fBbVREi99uJv1xTRzOv3YYcSJAHnscQLKmcN0cQYOk8CYJvyIg8PDiBQz7MoAkr6e0j/SDhvnckWUxZuB68D+uFsLTSXQoW2oqdotrAj44o3k11MxI2tfxJ898TzFJVBa4jry6nb/AI23wT2bTHsxHG58SBjedy+oBTsSJ8JE/PFQkzj6iCphdido7yX6e633TjVeoQHI5Fo4HVsPn6YyjkSrVV5Syi17sJMcxgzN0AFP8KoRHjaPu4gMoZeAJ33Pjx5fLEKo70fVAk/GB8MH+z5YFzVGTMwNMN4EiPx9fDFHN9pyr02+znEXyqUlB+LemHbphd9JRppVXidBoVvRwD8Ew6dMFAFcaxeUxmATZYzM8CR8bfCMArdGaLmoT5e0YD+1FwzoRc87/DAHZiH2aAjgluX7tfxY+mMKJ0gkAXkFb8wAs+G488OSdInYAYW5Kl3l/WxM/EjDLMCYXmR8wPxnyxUUVuztYDgAtytfqDwbjPEWPSFfLkgHUTuL/wASkGxB3PDgfTDmmvLAPaACOG58ODHYDlN97fkFdPK6kI371vMSPnE4aU0mFHDc8tj63t58sUdlZY6RPAhfH9Wwfl0hmPReXXhvx+OKLF0oDwAuTy6k4ii6zNwo4bE9d5A6Hf5i5gMw0TfiF3OwIloAlm4C0icEdnuq0A7ssxchSBJMkAHvG87ySZwF1JQG0gH4kCwO5svLSOWCNOFWc7aSmC0VDF2VQpIG0sRYc/eFuGK3+ldMKIEsxgLqXVtJkSWBFhEG5A44mg+tTBHei3n/AM4oyB3GkAA20mQ0wdSgbCSQdr87E3vUKKGewMSFB7pifMWiwBJi18Ls3WhTUpkOBBBEGZMTyET/AKuRkGhSR44Wex4xsG+ak/3EemD+zc37RNUaSLMJBg+OJrQ38T8yfyxQFQUIoXkBHkNPzU4spUZueBtjHy/HlNus2H9xHn6FU6UKAbwN/ngElXLfvjMXj01qY9NR8xi1wNCyODA/0HV/t+OJ5qnpq6rQTP8AaL/2fDFpoaUP8LGPS/rf1wRqjVBXu3IsfHbz4WHMbYjTo65BuLEnmbED0jyI3m20YtChSbLc2ABFja/2gAL84nBq0o/XnihH29Q1pVpiJqZerH9MR/rxd2bW9pQpOJ71NTfqoOD8yg10yfrak9RqP+jCr6LKf2VEO9MvT/8AbdkHwAwVeUxmCCMZiDlO0gVy1fnoqQfEGMW0aQmB1H3Cy/h8Mbz/AP0L/WNNfvuqn54uo/8Al/xAtPiyn5tjK0XlqVx0v6gg/hgtRL24bn1t6n4HAlCZngQI8yb+gwzy9EAYqLkGA+0wPaURx7142jSR+PocMkAxXXy4NQMSBpXj1MfC+AHy1Zhpm92Jj+ZT8AT8cXPmYUByCxPcVdyB9oAG6jczAsbSBgxKigdwhuUXsYk26D/PHC3N5cwz01vG6EatxvwECYkiJJ5yAdftFvZkpKwrEExc6XUPawl2UjjABPQPNds+0grqWmqkKkSe6pYtpvLDS3mU5GTcx2FXqFQpeSRqLQmgCTpSACRJIAHmRiGdp06YUMAFEhHQySJQMdOxGoxztabjAE0uzKKtTNKoHqhrQdSFhJJJv4gmTK+OLs/2A1Tv65qG4YLpPukLYESVMEE3ttuCzyPZwooqIwXSACo0k2k3JO7C584OxwUraieEcx8ibWtsD8cAgzPZFVkZauYJFjA0rBHe20BiAAIudiRtidVKQj2d4QaV92fekQYMkCJ5xxiehenIgyfHpfhEcD6Y57NZKmyswhlIho03A90juqFKgEqxEESCbyAByrGgygANqYKjbM6qhkNN/aIB0lQORIf0KgaR1O4g8OBxzPYGbUUvZs0nUGVoJCudUxxgstouTUtzw4qZtA2oOEPdsdMEEgENsLMd+F9gZxQY4sx4gz8j+GLtGKnccOJUEennsRvzxPL1Lwd4H4ficEBZ+hLAcxbyN/g3pjZqE09UfV1eFpPwYemL8+8PTMTcCeUyfmo9MapLCEdCP7Sv+zATy9GGeBF+Ecbg/GPLwxaUxPLrv1j/AEgfOcUV60e0gSVSfHc2xQH2pA9kx+rWT1aaQ+LjAPYW+aWI0ZmpHgwWpP8AecNe1HApFjsuiofBXDf7ThR2NXBzvaFMfVei23FqQB/0jAMCuN4sZL4zEacn2iP3dP8A9SmfusH/ANuDKVGBTH2QB8P/AK4XdqjU1GnMN328hTamPPVUX44cNU70Ly3iRxjl6YzCo06ZkCLbehMW68/0GmsASxAExJIA8L4XU1f6zde6oUnhHfY29MGUaG7e8Y2B4bkaup4CPxxUFFgNMXv5bEbnfwEnpiupUBMOyoTACyCb7HSd5JAGoTJHdHEeotVmKgCipHvCC7bWAEkDcbTyiL7o0QoYhiQoOoE94T7ruN4gG5gEXOrgFmb7PdvrF7knvGmqjaNKr3hMkyGvyFhzlJKYCMrmZdWKLoklWbVOqbKFiwju73i/O596TmpTaNJ2gkMCdmk/wiNjE3tg/wDaqGYgV6ShiAfaKSLmwkqd7RxB08bAgr7JUmvlULs0gFrk7g1RvyV1GOhrdle3zNNndAqBQqahqLaQ7QJm2pCbHh44G7O7KP7dTEhlWkagYEEkMpSnfougSLd3xJbftSJmRlmAl0Uq5kwwSAG6TTBnnbjYKc12d7Op7ZXKsJL6kLB7EhSovfeUANgO9sDMrnqlVG/d6GFj39UnSfcGkErcd4gEcRvg1niCU9oQJUjRrCm/eDEXm3dmYm22CaVBhBIgmNQBLR01H3hfeBxwCftPNVAvswrLq9+ssEAESdMmdZuADtY3tNGT7LSmh06itog3PeIRdQiCTpO/EzFjh7WygaRCmbEMJAEW7s3tA4cOWBaVBjeEUIzaVSbtcBmOwmSdMG53tgONyeS/faEldaNUWQAVhGVBp92zQRaIAPGMVdosalChpCh5I0g6oZWKqkb2U347DFlXtJ1zSVE74KmAPrAVKmm/RIUGfyxHtkGpnGFEgF49mRBBJXXq1cJGg8dyb7ErqHpAqTEjTqHVlkyY3uq+uNKhBMXg6pPNiD6fkMW5Km2gT9iVkQbqAVjoRtA3jhizMU4Mc1/0sD+OKgLPt+7U/wAsnbYavnA88F+z36k/P8nwNXB7hvdgYIH2wI8tS/dwcnu+U+i//XBFC19CMYmI/PEzTWRU+0oE9ILC3riZy0kg7SD6FlP4YurURpVRYD4ACPgDihdnMrrouo+tR0j7rAHxvhP2XQjtDNsP/No5ep8HT/YPTHSUKUQP4QD4iEPxBxyWWJXN9nM1mq5VqTRtqpqHP923gcOFdEVxmLmW+2MxFcC41Zs8kpU/7quo/CmMMqmeFM3E94zG+1tPA2C8cBtT/wDEk/8ApqfJK7f71wRnUIDk7MFY+UBv7QPjjAZ08yPrJUUTAMavM6dUef8AnFmcAYQGqLNiUWo0gxxQgg7CRsDwscbyZ1IDxIExwOxHk0jywdSbbmQR6xjQp7Oq6ZA0hQSY0MjAbaiGYsbi5IG/Q4u7UrezAIswFj1LRD80vMdDEG4sGXm4OlgbNExtIjkeVpthT2zrI0MoU+0IXQSRHurbgCSpIGxaOGAAbs9MwjmgSrAd+k0GAQSmlvsTqKk7HVcbYHyXdqPq92GDAj7FF1uOB1gCBsZ5HFnZ2aFCur6pWNLAcF9xWiRIGlHiOJtifamU9nmaqGLt3bGStU6vO/dLcz1sHTfR6pqCmO9RDUWMHvoHjUAbmGUHju/HdV9LkK5hKlOCdIIMyO4ZHjcn0OOk7LoKcojOChhnBU6WQuSxAPidjY8RwxzfbFCpGXDxLJ3mG3ed4jnIYeMyeOA67JVNaTFnvexhhqjyJYf04jWX2TF9R0EgMCZgkgSPMjymZsQD9FM4GpFSboxUg2OlyShPWSwj+L0cZmnrpuG4ggxc7cOsX8xgiiuxIJWJFxb0Hmfh44qzkJTJGygxeTA7xMm5sCeuBclXNKnTSQ7Si2O5EHSOcU1kHaL2xrtyt7GgASIUqhPG5Cm07mmah8xvgOU7SpAPl9tJPeJ4AuWS0bbnyHPA1TKPTqOCCwXSUvcgwIBBmwYg9NQ6Y6ntrslWV5B1qDojhZTY9Qmm/wBrHOdpZoVkoMYDlWp1NMrYnuDeQYdt+UxwwV1vZGT9nTCqxYbgmZjYDciwAFoFvUr2Xu9CfS/+MLvorXL0yzG8xy2FgRsDv5QOGHFV1WJMTYdTBPyBxUA5vK6iojmf+5Tb8MSpU2mDtt6B7+dsE082rCRq4j3HmRYiYjf5Yiuptxp2kC7TyLCwtHuyeR5kVrWIbSBJm/IA3ufjFsTr0ydoPSY+N/l5jFiFYttw0i1zy4nj8cCdo50J3Q01qkCmm5EkKGI+ypaSx4T0GCtZNwwJv7zf69Xrf1nrjmM3SKfsTG+jPVqc8g71lUemkemOo7OojQxDatT1TNhBLta1rbeV5JJPN9v1x7Csf/1Zyg3qaFUn0dh54cDoyMZiTLfGYLrgskP39bq5I8FpUlJ+8TgrNnup3SxNvAMs36alHriHYQDs7EbNUH/eqqf9C4amgNNxYBTH8ve/AYxAH9H8wNb0tgYqU5gWaCw6me8TzduWHKUzIB+z+Kj88Jc1k9Lq6nvU+94rx8ryeOktAsDjqMswaGHL8bg9QRHljSI5ekRJkWknl7q7/rhhB2lmO6AeIueei8zHEq9+OgHhh32oP/D1APeMaZJEsApANxuRjl+0aDFZkEMLQTdZF5JMCGMibFmPHBWquRh5IhV6CDKqGEDaHUxA22xf2sxzEVyulEC0+IJBBdQOagqxGx73OwABepokSLFpuANRMyb7L19446js+ir0wGACs/dUfyvF92uX8OvAOoyFMezQAyIHmLAH0xy/05Yh8tE3WoD5Gn0O2+GX0d7UJC0j7ypJMjcNEDyUtHKcV/SHI+1zFETGlWJPISdUg2usi/PwwC7s/MeyrqhMqVSnUVo+tTUGefeUmJ2BjecdJRpNNSg41UxTGlu9JUyjKx5gAHUDPe4ESeX+kOR7qtBGusQ0XnvMqk+Qn+rwlzmwMzTFJnHtCqVaZ2Oo7gE294GLzDRsJMG62V9jUVyxZGZYLFRBIKATEENrbTEXIEXAKftHsuo1RSChPtPauhPed+7IUHdVRQL8AYkGx2ar1KxZakU09rqqCm2ptOjQUcACFkFmJkywGmduf7actVVqaKgZUZFHC7ld9mjSeh8MB12azh9oyqNYXTqj3u9A1CbGCbqJi0wDbh8z2e2t6dNTqDE6RfvXUQDciQIBt3gcdv2aUNMMjE2CyxmAo2GwA7pPCZk4WZ7tFqGrSZrVGZ1Xv91e+wkSROlgNJFyu0IIo32dSXKkUSxarVMhQSqA3AlwCZMEcfd22OGlbKQAXNMEbHvCJtBYtLiZsdPDYgHHGCtUetIJdw1mJXvd6FB23nQQLC/THYGioqXl31I2ys4PCYAVQQCsyN23nFRDOMFhndlpiBFpfiAVjSq2tYN3TeN95XNvVcuy+zpU5YHWJPdPvCAANJLXYx3cap5V2djUYFhJlQB7MHYKrAyQoBZmEExsBAryVJ6qVFNJfZhyKQfvLAfV7R1mXMgOJk6gbpvgLlrVCSVp9/3RqI0JYtqOzEmQSsAwBMb4AHZGmsaiXeGUljJqXEk/xAqWAjlECQehoUgoMzxYkxJ3BJ2HDpwHDC3K6mGsxBTWV3OpyxUTf7RWwN1PgQt7LSKaQIDDWBy1lmv974Y5f6Z5c/s+dVeNPLVCI5OVczx7tMD+kY7daMeQA9J/PHPfSjLljUUC9TJ178JplCoJ5/vDHgcWBigkA8xjMKexO11/ZqEm/sqc+OkTjMcvfFc99FxNPUNn7w/repUP+semH/su6fA/LCD6IAjLJP2Kcf8As0z+OOhqHuN/K3yxoD5LLkWP1TKk8QwDX82ZSeQwd2fTFJiuyNdJ+rAuvSwJ8m4DGqg0lD4AnpePOfgW6Yt7VtRcnlItN7cPDh488VCntzNS030qC4FrhO+fNio+544B7qqSSLFguwtTKIZ53UxG5nGswhLMZFg5ncQ3tmBO14qKB/NOMXK+2VQi6TLGJmNbamkm9iTHLhbEU37D7NU5ctoJbuqu2o6fZQY4wTMcbjvTjdKuCjEe7SIRSI39sApF5M02N+Ingb39hZJn9mGAimzyrSCAShDQY4IRx4eV1CrRYs4pyKQptTUAWkoVQcBLhCBsCsjbFFVY+xzCMsd6mdTHcnmYtNpsOJxvt6k9TNKgEr3lP9WrfnGkGP8AEWv2Q1Sg4Gk1CUKbBQQzKdMAQGgmDN2N+V1Al6dOoLaqhmRwGpbXtdf8XwC36Q1i7V1EwXYWvLIQRPIQ0c+7ipMv+/yxJMGnoG9z7V6YG/2HAnphlnqENJn3A8xcy1TUTHRl+GB6bK1LLSDqV1HKJpqw/u0/dxAY3aRK1UcnSj5dQSSbOq6tUzI1MTJ5jgMJ6GQD+yD3PsXBbgHpjVaOEThl2zlP3mdUfWpJU81MKBysh/QxR2O6qFUjeo6z1ZbDzVxbAZ2Ci00YEzUCBxTvp1BdIP8ALdQBO4Ji04Epdmscw4bUzP7F9TGDPeSGiSAzFhpAMRsALEZ/IvNaqR3zcEiQEAgaDtYaSSOR6y+ywDlkOoMYapw0z7qzvqK7wbd42JE0c9m6i5c6lUPWRCms/wDTQ6STAsXJIOwFyRvbDjs+n7NFRqhaqw9o0EEwzAQvAAkhZsN4i0S+kWXIQuiiVXcbgLJ7oixAmDwvxjAWSydOgR3peqQNUEMFhdQBE6WvvY97oCah3Ro6gJ2DSRwY7cfqraOJ0g+JFKgFEAQMZt9U25R+oxYt+eCE/wBI8wQi0V9+u2jhZImqxHILa1++IwZlMtoXqxUweABUR6fEnFNGh7Wqare77qD+EG5PiRbYiY5YIo95tfOVEx7qkQbE7wzA8QwnBRDDCztCmvtaJYXb2lIHoyF2Hn7IYZkn9KfnhV9I6mhKNT7OYoz4O4ony/eYo8SzmfajUelrb92zJ90lfwxrGvpJ9H6pzmZIUEGvVM/1t0xmM302/p9tvRuxqGlAvKB91VX8MNKo7h8PnbCzs5pBPDW49HYHj0wzcWA5kD44msrc5Gjbj+DH9eOA80T+z1F1XFQqCbkwTA+EYNzCSotufmCPxwNnqc6P/VaoBG5Fo57vgElfK6lKmZgKQvEgsi+QKf8AO2Okp5enTrsJAJDhRBuSUF/4R4+O4lb2bkSVU3BNVBq/qpsbHedTepw2zhUVWVyLkMJmDp0BgL8ZUx0PXFAOcB76q0K7h9IJkq2tlMzsbWkCefA7szLTRCgkE921oMIZnjAcxyPgCI0MkdS37skxvALFRc7Ad0aRYeZw4rV3QkJTVgsAgEMZJtAOmCbzBN/AgwTy1IU0liFHdMsYAMyFvHIDnfGs1lESkFSVANRhY2JLSQDexqHAGUyTVWLZgHUslIBLLJuASdJgAfV5mNyS8nmxUlSS0E6W0xYsJVlgaWWw2j1gBRSyupDIEkSx8Q8gcpKqbczhS2W1UafMVU7oHEU7Hn9UeTdMdHkls82KkhukJf8A1E4CrIlSlrXu3kGINm0QYOwiNPPAW5ijrrE7a0VD0hmnzh/WMK8l2UwLrvpqKy9SPZCfIAjD/s5iylhe7D09mCPEQcD5XLxcAlmAO97GDueFzHSMULa1YCplqa3emram0s2lSQsgDZm0soJ5kCSYN+Szj+0qKy6StUcvddW0SRyhf87kx8vFRn7ukgGRufdMHw9nY/xm1rx7SXTpYC50A7bhhYn1HngLO066Ii+0IVGbSSdtmMeemPAnHK9oLrarqJvqRQBM6gw1KeRbUR42sMdXmcsuYpoequviLj4wfLiJBTdpUStYqTqZhrLGOBqFVIAAgAETv3QcVDfJkmmuoyy91jBJJFpgbTE7bMMSq1JDKu8d4kWAPz5kch1GE+X7aBp+0E6pYMo+tpptVid1MQuq+3hhnlWlW1CIdgbm+lyimZmSFXzjfgERIHswe858SAANR47AmJNyUwcQITgFNgOHdKj54jk8rBZ2EMbeCi4APiSfyjF2YEwOZj4HrgKmpE8L+NvWZ+GAu3cnryldCbmk8cYIUlSOoIB8sMSXm2nTwsZ9ZjG2WRBEgiD+OLPIQnsFKv7yB3+/96/441g7szNqtGkrWYU0BHIhQDjeE/tZ21ccp2ZRhfFmM89Ts3Tng6pbQAN3E24AFjPjEeeB+yxNKmeaKee4BwwouJiZ9AfSxxgbqLOkRaQY8CPxxDP0/wDpmNmI9XUfhi8SHWbzqiP6TH9pOI5sSJ2hhuRxqrO0/ZwFvZuW0rl1me6T0PdXf8MVZ3s81alzMvOkWkXWSZ7xBE26AjjhrlDFJII91RbwAF8Ty4mQAYDG8QJUkGJNxOKBsvR0nawjT/bAPSSuEGW7XdZpkkiCsg7iApad/q6i3DVzx2NAa13KyPdgAgdQw1Tfe2EPaX0OuWpMZPBpYW2OoQw8ApxAtb6RVDv3j3TYxERa38QU84aoNjZt9HaRqGrWY3LELfdbaoG0agpFrGdtRnnct2c7VdBBaCFK7TfawtIHWIJOO5yeT9mhBO5MAGYDd0eZ0rPWTxwGsqn/AORItrbzGiD8sKK9Fhl2iOJANheuInDzJrKOec38VJwBp/cRteD5Mr+pE4oH7CzX7mvBJ01GAIBMnSDy4kTyviXZlXXTVvsOePR1PkWafTGvontVEbktHUytuQiBjXYyfu6gHBtRE8S61B8AD4HEBtSyCbrEEj+YD/cfIHEc6paiTuRcDm1mA+9byxOkdSOI20+cqY+OnBdCn3RF+XlP5n0xQn7EzkDQZgkweAvpC+Z2/mGM7XEubTIFIf1ajHqAvngerTNNygsrMCvPvaAvmpafIc7HhJosRuGDeaw4+IOKjmK9NRRFQAgaRI561pU3HTuz6HDahXdvZXhagZm6zrIvv6YnU7NlAgFlZlv9k+0YN6xi6jk4XL/wq48p/wAx54geUrlx9lgP7EP44qqUh3gdiQZLXkRcD6osPMG15NiMNVTqw4Ej3FHDwxrUrAqYuII7yG9vdMHzxRNRAsPTGiMbIHI/dJ/2/jjZP6O/xwHC9oZOv7Wpp93W0eEmMZjsmpicZjWdHwvdxmTpgIo4AAX2sAOP4YLpspIPFZAgbTvv5YEdkIhr8P8AE8PxwVlqcxEoBy0+V7+NoxzF9JAKgI5FjPM28rYtqAkMBE8IvfVV/IYxSFdbm28kng35YJonad9QnzUsf9WKgui8U1Y8FHS8CBc8TbzxlNYCrOwvIuTxbzJ4ccU5yr3UGktN4EbAX3IFyVT+vlOKMrm6lNAaqEi5JTvaOJBvLAGe8I/lwDkUyQswY5yCDzB3U9ZnEHrsFbQZ0zdiNMruBABPEauH8URhYe0QWVhMMNaiffEhVCixJggleZEi84PpUiWUWALHUOcFi3TSWBPg5GCqaGYrPUSo1AICQocPupOzCNRETEgQxEc8M8z3VJ4gfEG3zGCalMMCDsRBv8jwPXEKR1AaokWbxgf4PgRgKsnQhSOpA8mK/IDAeXQNlyTsSWP3f8YbhfmPnJwuydKBUQ7CPumTt4YBV2HTis0e7Cg9DPHqSJ/5GLMlkCK9UTAYOOETJUE8bIKY/qw1y+W5CNz5zqAPqPjjMypDahzE+YAv56fTAC5RTqINgwBPjMgeSx97FuYzq0wBvMgXUXFiLkG0G8RbFxod9WG03/q3+SjzxzaumbopSLxUCkyeZGoztuNVv4TgHVVFZhqA1QWBsQfdMqemhRw3GMy1MaNMCzQfJgD8m9MLu1O0WpUkD/8AUW8pBuqEs41AcPEHXp3MYO7Mr+0VXEQx1QOBiGH3mc9QAcVGGjC7X0gfBflD/HFyoCByB0j4KD6jFwp7jqY8wTPqWGIZZIJU8AsDwn/dfASSxNibnaOZiRM8OHXGtEmAG4mCIF7nex+JF9sWCjeJPujbjEz8/jjGyzfVYiOBkz4yT8BgIaIGw89vQHGpkXFjyuD+ul8b0AQApgbXHzDz64hEgwh5brPrJOA0ao54zEyx+yf7f/ljWIrh6VMC54bcOnp4efIXLUp02CtGo7agJjmtr34Djytha2bJMppccVkT1IBIBG077WBmxOS/eqyNSLLNlZO7sNtYIjyF58BA4p1qIaGZL6dIJGwkg+pODafeYwR7wYeGjT66rxyjacL6FJUUAoyKogD6oHCw7vLhi6mKDELFPqICxxO0RioLqhtZKASkCGJAICyIO4J1te4lL32vYqxloQkcSASI2N9/0LXI/smrB3Q6GkqpEGQjEHWDZpOqBwBsQScDJ2u62q03Rhykr87DeDLTtY2BTDLIESpUkOfdVjciO6o8ASRz3mcQoVYNRabRUcBkUETqbUxMNYDTo1HrzIxsZxXRUJbVqEgo8mLmJHE7ScB5jJ6K5Laj7RXGn3it0AAAkWBWw4gWJuQfNXZGC1DdjCOBZujC+lt7bHhvpBF51ADULEfaHjzEkjzHGQGlY1QVcALol9QgC/GfAmLRG4tIR7VK2pVqNYcNTw4jhIBB8TccZ3wDynnQbEMD/Kx+IFvP8p3SoLqDrHuxbbp0thSnbukhnQJqk6tQM7AweOy7TteN8W0c8GqFlV2U/wBIMgCRrKg3WLdTxuDQMAYkSTt8dv1tgbMVxLKWEcgC524gbGeF5wL+20lYzUpoSwmaqAgco12Phz53xTV7RUuy+1JMmAHIt0ikOnE+OAa0rqDx6gg8xIIBnxA8MecdrZdqdUrBBBtAmQDVRY66NJx2vt0IhlqP0HtHH5esYSdu9lVKuZT2asLKe9wuBJvcALiEc49GqU7xN5sSZJB0y873JtvqInp0f0ZzBy6EVVKhoKiBqkAySNWqdJUbe6u1sWZWjSbLIQ37wKzKbNctrUMY3DezPiMSTLgTTqd1heG3Ikd4RvJi68bb7UO07QVxqpqXa0rZTE2bvRYTMjG2rPM+zVSLS1QeO4B6cMI8xnlCHvahvIIEbbk2434XE2YYH7KSlU74pI1UA2ko5Yb9090mRtAsLTBAqOkGfpkkF01CY0sGtzIHlM8sR7QpsYKuQBMqBqmYA5G1zvxwHktTpr00kMd2BqaB7+1MEMrW0jVcCd7XpQNQh9VZVUqAqyiyLydSqzAyJmR6HAayBaTrViLd4qoAtewqMY8vzwUaepgwsADtxuPy+OIvldTB21DSeBWJB3vf44tqHVIsLQeO/PhPnxwGiMZjYPLbGYiuDAkEQsNMzcbRB/UWOLKVIA3QsOZYE7R7rEKOukYHDsmmQWmx0K0jqYJkSRbzvBwfQYMYD35bN90gEcOGILMnknH146IKaj0gz5nDJmVKbNUUNpBb3QSQNuETMgf84hRofxN64ur0E9k6v7hUhpnYiDfcn44qF1JKtKozpDyYKoQF1GHNpiINiLgLs0xhrle3abnTUVqZmwdbHwbb1g9MIsl9I0FKKgOvuljeGsFnUJgmAe9GOgyOdUpq1iIH+DHPj424YC/L9s0Y7mpuEJTc+sLblfkeRjDmCai1FWVMKNwbCqWlY1CDYgjeOWKWQSwOxfUINweYI27wNuMnnGNZPTQeSV7yi9gQAe8W+8DPIAXgElFnPMRPsyh93VJnw9wjcEeWJ0kYi7VPFSp+aD5YNahvEA+nrGIqjcz5gH5frxwQMcrM9+q5H1Toi8c0iwM88WZ+kpUFqaVOALDUfQIRGLQO9uZ5DUv5A42yTMMPS8+MnBSWitST3io5LSAj/tSR1wRSoVDcVao/oQT96lhktM/bHPb/ADiivWEwoVuZO28R6yPI7kRgICoZILsTIsQoN+WkDx8uGINlB7ZSWeCrfXcXBUgWbkWMdMEMACBp+4CQDxmPxXEme0wx/pM+QMRijhKNP2db2c90NpNtu8PXu6fTHZ9o5JayWjUJKtyO2/I7HodjhWexBWre2D6CN10tOoAiSGiDGkgx5YMZHRVCtBHvD3QTynSyheG0gRfEHFdoZrvaCAmkkGZ5leNouZF7FrEHA2XrMpBUQA0jfe/dmeYFv4RMxOOh+mGTQFK101kqw57Xm68vGDvhNSy5emVSd9gC+4EixNtvCIN74lHT5Pt9aokLLHSGi8NOkMOkHpIG0bdG2/Dzxx/0X7IqU6od6RIIgsw06bCCNUNwi3PHS/WCq2ozcC2kdSD533iLYsQSqcj6fltiD0ucn4fKMaotqUyQSpYE8LGDfcfhfeMZqsDeImDuP84oqNJeQ9JxmLSuMxMV51RSis3jUZ3MEkekwPhg9MwJVSuudjaBabzfYcJmMBqTp7oGrWAJMfWi/wDSZw0TKKd18xYieRFxiIyjnNDaQXdeI0uzITcTadMHjcW4HFP0izchFJimRqMg3IuoaYhYDG9yV2tgjO1fZUzpMGJmAYHE8pvx4nC3/wD1iwQaW1kjvWtBkMelgIgTLC04oA/YYJGmZ7xm+sknSCRus3O8i3HDzsvsT21P2qMadTUYJuGsJ1AGCCZvBtFjeZUs7lmh2GlmaG1WAMEEkggEQpgknyvhvSz4pgKKTaRwSmwAHQAGd+gxMXVdHPQfZuNFQbA7MIElW4jrup32BxNW71hIuL8L3QjgZjptyVTfW7Sp1BpNJ3G+yWPMS4YEeAOKK/cglQFggljwHBoGnaQCSI2vihp2XnJlCdtuHUD02/lb7JwyxzOXzKA2JgQATuDIgEyQTOmLzMAjvY6LKVdaK32gD64qLCoONEKOAt0xJknEPY+t/j+vhgA6Wd1nujSvPi3ARaBO/h5xVUyoPvFmnhsJ2MxHpsdrRYp8oBtaOtuXH88UmkSR3vRC3HaQ0D8cRRApIRGlT5D44X1ewaWrUFIvsGaOVhOw5bdMEimRYOB09m3n9acWMDf3m6ABR67/ABwAmVynsg0TqaJO4ttF52ti06iSwDyQotpAsWMwx/iPoMFNSn9fkcV/s3h6f5xUBZysyHUabEiYZmpKFm0iY8L88Uo1Woln1NEnSxQTNlUhbxt5DmcFvlXgkJT1cGB+JBU+l8QHZ7tHtHdo3UFVB8YEx0EYACnT2LkkzbU1V/7VUSOhnB6vIga45U6bUlPPvNt5MMU1WBYKopFRBtmHB6yqqbdJjF57OpuRK0yReGBbxsSJGAK0jSANuAEEeFrY01Gd/wBdP1OLaSGLnUfCB5D/ACcbOAGYGdxjMWEYzBXg2UdiSCzAOUMhG6D3gDa3nh/S7OJhi8Te5/BlHT0xlPKDSxMkaZAAmwcgcJxZWyV9KFlUcivAdQehvzxnUGrQgAHMKF2KgKbcRZTAMA78MGNTplVUHVrJB3UXGobgQCVAkHiechZTose77RgRzEnbnAE4JyeWlilSozA2JET8Qbi1xewwDzJ9l0aqq2gEDcDedpYzJIjT4jE0zdOnXWkPdYWm5R5grJNptY7HnNoL2hTRFGjuqCrIABYd0Mom44xyYcQRg2h2PSrU1BZyVmDqMgg+8PE35YotzdYIJeoEHUgT0Cjfjb54BTtNmjQlSOJCVBPhpDWnnG84f0skFuBLfaYy3qQY8BAxdTEk6wZ6+7HDiRPUwfLAKKdOo8CnSCavedlWAPW532HETh5lqLIoUadKgBRfhwJM+uJewTkAelj8L4lGmL263+P54Civn7hBKtuZA2/hJ7pPrHGLY1qg3J+835j8PPCTtzNVLspYqCoICqY1A96GkRFuBJeCdsNMhn0KhWU+0FiNEEtFzH1fOBffBRrmJuR5zPgCDiuo0DvgFZ3AII/mXlzM+WN/syEldJUwDYx6QYMHhtfrgVmRDpeozgyRE2jcMKYE+e+CDKzqgLRsDtcnjAG5OFj5qowViSNQ92mpJHKWHHnw/FoCHEaRHIkfISMA1crTWSdaLcko7aed1U/7cVVNJAbywP8AE7fCDA+eCUdkEkgqBe5J5zJMnzxpKWoSrPB56R/tJ8jisgCV0VG+8wPMD3UjxjBDFHBAIuDscSnAdN4ECmecDSp9NUfHEhVXYHvcpE9Y5x0nbBBHsxMwJ8Maaip3UHxAOIGq/BJ3vIEfPFYovpu5Bi5JsOuAJGNMMCyBYtUPgrn4wRi1ACJDE+ZxVZjMQNPqfXGYg8ky1Rgoi57qjjuxY+UCPPDkKGJnaIJk7WZyeFlAWec8sIlH1acztq6Xg/7p2tGGVPNAdwXjgJYmNlBiOrE8+ZtA1oZJah7w97aQJAi1iNzG3QnBL9jAbNAP2o9LCMV5OodyL+M/I6J2uTwFgAAGGXzo5z11D5wF9DhgEq9iVN6egdZgHlMD0O4ww+j+Tq051gKIiNRYzO/KN4434YuoVuRUfyq1T+4R8sXChJLM9UiI0gFfE2UEnANEbFqnCzJWUCkG0ybuWve5BILG83JA5Tg5a/gfAk/JcUEETjGpTM8QR1g73xpKgJiD+vli2MAgrUqlGozKC4Kw1p1EQJsN4sZ8YxeO1tB7tJ7xZabT8FAI344bez6nE4xAoy+aqHvMjzeAVMwTtMAC0cfIm2DKPadNragDyNvgYI8wMFgY1UUEQRIPA3Hpiig5dQdQUBuYF+O8b7nfA6dogAFlZZ27jRw3gGN+OLamS5GBMxEiecH9DG2rMvvLPVb/AA3wGnpgmSt+B+t6i8eeKqOaOooRtfUSLg2FhxkHlti0ODdDPMCPjNxiunlLywDHme8fWLDoBGAk1QNYkH+k/niDqtMTUaVmxbYXsOpnY7+mLTlxEe6P4ZHyicQOVQ91gGjcsJ9TgjG0TEEHmLH4GfXFWVpuWLE6lHulmmb+9pCgDgBHU8cZTyqjUpJC8L7eDAW5C84JXLQAA7AAR9X/AOOCsaq43SZ+ywMeMgfDAzoWIan3d9WwLDlBFr3k3354srZYOQCW6wzqD4kb+uJfs/Uxymfib/HABP7STer92ljMFHLryHpjMB5VmBAgWGgHzJvPPGfR8a6ept/aRyEQOAtjMZjAL9mGzDUyBpCg27p3O7CCfM2wHlc2y1NIIgGBYE+pE+eN4zGeu5oZ9mdp1HzARm7vIAD4gTjsqNEaSYv1vjMZjXTdKuXKhipOq17OwHoDGDsvtx8zONYzE6bdFOYs6qIAaSYAF+c7zhiDjWMx1okBjFNsZjMQZjROMxmEGHETjMZgKquWVtxfnsR4EXGF/ZuaZndSZC7T+e5xmMwnkMgcQq2IONYzBEhv5fliQTG8ZgKqFQnVPBiPliZxmMwFc4zGYzBX/9k="/>
          <p:cNvSpPr>
            <a:spLocks noChangeAspect="1" noChangeArrowheads="1"/>
          </p:cNvSpPr>
          <p:nvPr/>
        </p:nvSpPr>
        <p:spPr bwMode="auto">
          <a:xfrm>
            <a:off x="112900" y="-546560"/>
            <a:ext cx="541920" cy="4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8645" tIns="74322" rIns="148645" bIns="74322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9" name="Gruppe 8"/>
          <p:cNvGrpSpPr/>
          <p:nvPr/>
        </p:nvGrpSpPr>
        <p:grpSpPr>
          <a:xfrm>
            <a:off x="654820" y="2522159"/>
            <a:ext cx="5297520" cy="5736904"/>
            <a:chOff x="590352" y="4005064"/>
            <a:chExt cx="2164184" cy="2721719"/>
          </a:xfrm>
        </p:grpSpPr>
        <p:grpSp>
          <p:nvGrpSpPr>
            <p:cNvPr id="8" name="Gruppe 7"/>
            <p:cNvGrpSpPr/>
            <p:nvPr/>
          </p:nvGrpSpPr>
          <p:grpSpPr>
            <a:xfrm>
              <a:off x="594296" y="4005064"/>
              <a:ext cx="2160240" cy="2721719"/>
              <a:chOff x="594296" y="3827080"/>
              <a:chExt cx="2160240" cy="2899703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3827080"/>
                <a:ext cx="2142976" cy="2860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ktangel 5"/>
              <p:cNvSpPr/>
              <p:nvPr/>
            </p:nvSpPr>
            <p:spPr>
              <a:xfrm>
                <a:off x="594296" y="6006703"/>
                <a:ext cx="2160240" cy="72008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5" name="TekstSylinder 4"/>
            <p:cNvSpPr txBox="1"/>
            <p:nvPr/>
          </p:nvSpPr>
          <p:spPr>
            <a:xfrm>
              <a:off x="590352" y="6105133"/>
              <a:ext cx="2164184" cy="37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4600" i="1" dirty="0">
                  <a:solidFill>
                    <a:schemeClr val="bg1"/>
                  </a:solidFill>
                </a:rPr>
                <a:t>Elvetrollet 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872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5219" y="473264"/>
            <a:ext cx="14580500" cy="1958919"/>
          </a:xfrm>
        </p:spPr>
        <p:txBody>
          <a:bodyPr>
            <a:normAutofit/>
          </a:bodyPr>
          <a:lstStyle/>
          <a:p>
            <a:r>
              <a:rPr lang="nb-NO" sz="5900" dirty="0"/>
              <a:t>To muligheter for utbygging: </a:t>
            </a:r>
            <a:br>
              <a:rPr lang="nb-NO" sz="5900" dirty="0"/>
            </a:br>
            <a:r>
              <a:rPr lang="nb-NO" sz="5900" dirty="0"/>
              <a:t>Langfossen (A) og </a:t>
            </a:r>
            <a:r>
              <a:rPr lang="nb-NO" sz="5900" dirty="0" err="1"/>
              <a:t>Breielva</a:t>
            </a:r>
            <a:r>
              <a:rPr lang="nb-NO" sz="5900" dirty="0"/>
              <a:t> (B)</a:t>
            </a:r>
          </a:p>
        </p:txBody>
      </p:sp>
      <p:grpSp>
        <p:nvGrpSpPr>
          <p:cNvPr id="8" name="Gruppe 7"/>
          <p:cNvGrpSpPr/>
          <p:nvPr/>
        </p:nvGrpSpPr>
        <p:grpSpPr>
          <a:xfrm>
            <a:off x="1087325" y="2432186"/>
            <a:ext cx="10929901" cy="4318410"/>
            <a:chOff x="115685" y="1844824"/>
            <a:chExt cx="5542163" cy="374441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85" y="1844824"/>
              <a:ext cx="5542163" cy="3744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kstSylinder 3"/>
            <p:cNvSpPr txBox="1"/>
            <p:nvPr/>
          </p:nvSpPr>
          <p:spPr>
            <a:xfrm>
              <a:off x="2051720" y="2479659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3900" b="1" dirty="0"/>
                <a:t>A</a:t>
              </a:r>
            </a:p>
          </p:txBody>
        </p:sp>
        <p:sp>
          <p:nvSpPr>
            <p:cNvPr id="7" name="TekstSylinder 6"/>
            <p:cNvSpPr txBox="1"/>
            <p:nvPr/>
          </p:nvSpPr>
          <p:spPr>
            <a:xfrm>
              <a:off x="3275856" y="3573016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3900" b="1" dirty="0"/>
                <a:t>B</a:t>
              </a:r>
            </a:p>
          </p:txBody>
        </p:sp>
      </p:grpSp>
      <p:sp>
        <p:nvSpPr>
          <p:cNvPr id="9" name="TekstSylinder 8"/>
          <p:cNvSpPr txBox="1"/>
          <p:nvPr/>
        </p:nvSpPr>
        <p:spPr>
          <a:xfrm>
            <a:off x="1087325" y="7398800"/>
            <a:ext cx="14595047" cy="950315"/>
          </a:xfrm>
          <a:prstGeom prst="rect">
            <a:avLst/>
          </a:prstGeom>
          <a:noFill/>
        </p:spPr>
        <p:txBody>
          <a:bodyPr wrap="square" lIns="148645" tIns="74322" rIns="148645" bIns="74322" rtlCol="0">
            <a:spAutoFit/>
          </a:bodyPr>
          <a:lstStyle/>
          <a:p>
            <a:r>
              <a:rPr lang="nb-NO" sz="5200" dirty="0"/>
              <a:t>Du skal vurdere hvor kraftverket bør bygges!</a:t>
            </a:r>
          </a:p>
        </p:txBody>
      </p:sp>
    </p:spTree>
    <p:extLst>
      <p:ext uri="{BB962C8B-B14F-4D97-AF65-F5344CB8AC3E}">
        <p14:creationId xmlns:p14="http://schemas.microsoft.com/office/powerpoint/2010/main" val="351579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80" y="390723"/>
            <a:ext cx="9364342" cy="2438770"/>
          </a:xfrm>
        </p:spPr>
        <p:txBody>
          <a:bodyPr>
            <a:normAutofit/>
          </a:bodyPr>
          <a:lstStyle/>
          <a:p>
            <a:r>
              <a:rPr lang="nb-NO" dirty="0" smtClean="0"/>
              <a:t>Alternativ A</a:t>
            </a:r>
            <a:br>
              <a:rPr lang="nb-NO" dirty="0" smtClean="0"/>
            </a:br>
            <a:r>
              <a:rPr lang="nb-NO" dirty="0" smtClean="0"/>
              <a:t>Langfossen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Midlere vannføring: 13 m</a:t>
            </a:r>
            <a:r>
              <a:rPr lang="nb-NO" baseline="30000" dirty="0" smtClean="0"/>
              <a:t>3</a:t>
            </a:r>
            <a:r>
              <a:rPr lang="nb-NO" dirty="0" smtClean="0"/>
              <a:t>/s</a:t>
            </a:r>
          </a:p>
          <a:p>
            <a:pPr marL="0" indent="0">
              <a:buNone/>
            </a:pPr>
            <a:r>
              <a:rPr lang="nb-NO" dirty="0" smtClean="0"/>
              <a:t>Fallhøyde 200 m</a:t>
            </a:r>
          </a:p>
          <a:p>
            <a:pPr marL="0" indent="0">
              <a:buNone/>
            </a:pPr>
            <a:r>
              <a:rPr lang="nb-NO" dirty="0" smtClean="0"/>
              <a:t>Virkningsgrad ɳ = 0,85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Vannet blir ledet forbi en foss.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115" y="370821"/>
            <a:ext cx="6006276" cy="286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60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80" y="595613"/>
            <a:ext cx="9364342" cy="1926546"/>
          </a:xfrm>
        </p:spPr>
        <p:txBody>
          <a:bodyPr>
            <a:noAutofit/>
          </a:bodyPr>
          <a:lstStyle/>
          <a:p>
            <a:r>
              <a:rPr lang="nb-NO" dirty="0" smtClean="0"/>
              <a:t>Alternativ B</a:t>
            </a:r>
            <a:br>
              <a:rPr lang="nb-NO" dirty="0" smtClean="0"/>
            </a:br>
            <a:r>
              <a:rPr lang="nb-NO" dirty="0" err="1" smtClean="0"/>
              <a:t>Breielva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Midlere vannføring: 55 m</a:t>
            </a:r>
            <a:r>
              <a:rPr lang="nb-NO" baseline="30000" dirty="0" smtClean="0"/>
              <a:t>3</a:t>
            </a:r>
            <a:r>
              <a:rPr lang="nb-NO" dirty="0" smtClean="0"/>
              <a:t>/s</a:t>
            </a:r>
          </a:p>
          <a:p>
            <a:pPr marL="0" indent="0">
              <a:buNone/>
            </a:pPr>
            <a:r>
              <a:rPr lang="nb-NO" dirty="0" smtClean="0"/>
              <a:t>Fallhøyde 40 m</a:t>
            </a:r>
          </a:p>
          <a:p>
            <a:pPr marL="0" indent="0">
              <a:buNone/>
            </a:pPr>
            <a:r>
              <a:rPr lang="nb-NO" dirty="0" smtClean="0"/>
              <a:t>Virkningsgrad ɳ = 0,85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Vannet blir ledet forbi et stryk.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115" y="370821"/>
            <a:ext cx="6006276" cy="286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8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80" y="3546607"/>
            <a:ext cx="14631829" cy="5168995"/>
          </a:xfrm>
        </p:spPr>
        <p:txBody>
          <a:bodyPr>
            <a:normAutofit/>
          </a:bodyPr>
          <a:lstStyle/>
          <a:p>
            <a:pPr marL="836127" indent="-836127">
              <a:spcAft>
                <a:spcPts val="1951"/>
              </a:spcAft>
              <a:buAutoNum type="arabicParenR"/>
            </a:pPr>
            <a:r>
              <a:rPr lang="nb-NO" dirty="0" smtClean="0"/>
              <a:t>Hvilket alternativ tror du lønner seg best?</a:t>
            </a:r>
          </a:p>
          <a:p>
            <a:pPr marL="836127" indent="-836127">
              <a:spcAft>
                <a:spcPts val="1951"/>
              </a:spcAft>
              <a:buAutoNum type="arabicParenR"/>
            </a:pPr>
            <a:r>
              <a:rPr lang="nb-NO" dirty="0" smtClean="0"/>
              <a:t>Beregn effekt for de to alternativene</a:t>
            </a:r>
          </a:p>
          <a:p>
            <a:pPr marL="836127" indent="-836127">
              <a:spcAft>
                <a:spcPts val="1951"/>
              </a:spcAft>
              <a:buAutoNum type="arabicParenR"/>
            </a:pPr>
            <a:r>
              <a:rPr lang="nb-NO" dirty="0" smtClean="0"/>
              <a:t>Hvilke andre hensyn vil du anbefale at Elvetrollet AS tar før de bestemmer seg for utbygging?</a:t>
            </a:r>
          </a:p>
          <a:p>
            <a:pPr marL="836127" indent="-836127">
              <a:spcAft>
                <a:spcPts val="1951"/>
              </a:spcAft>
              <a:buAutoNum type="arabicParenR"/>
            </a:pPr>
            <a:r>
              <a:rPr lang="nb-NO" dirty="0" smtClean="0"/>
              <a:t>Legg fram din ekspertvurdering for selskapet!</a:t>
            </a:r>
            <a:endParaRPr lang="nb-N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26" y="370821"/>
            <a:ext cx="6002606" cy="286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26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55986" y="413891"/>
            <a:ext cx="14631829" cy="1626129"/>
          </a:xfrm>
        </p:spPr>
        <p:txBody>
          <a:bodyPr>
            <a:normAutofit fontScale="90000"/>
          </a:bodyPr>
          <a:lstStyle/>
          <a:p>
            <a:r>
              <a:rPr lang="nb-NO" sz="4000" dirty="0" smtClean="0"/>
              <a:t>Ekstraoppgaver</a:t>
            </a:r>
            <a:br>
              <a:rPr lang="nb-NO" sz="4000" dirty="0" smtClean="0"/>
            </a:br>
            <a:r>
              <a:rPr lang="nb-NO" sz="4000" b="1" dirty="0" smtClean="0"/>
              <a:t>Oppgave </a:t>
            </a:r>
            <a:r>
              <a:rPr lang="nb-NO" sz="4000" b="1" dirty="0"/>
              <a:t>5 	Hvor mye inntekter vil de to kraftverkene ha i året?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83978" y="2502123"/>
            <a:ext cx="14660731" cy="6136716"/>
          </a:xfrm>
        </p:spPr>
        <p:txBody>
          <a:bodyPr>
            <a:normAutofit/>
          </a:bodyPr>
          <a:lstStyle/>
          <a:p>
            <a:r>
              <a:rPr lang="nb-NO" dirty="0" smtClean="0"/>
              <a:t>Bruk </a:t>
            </a:r>
            <a:r>
              <a:rPr lang="nb-NO" dirty="0" err="1" smtClean="0"/>
              <a:t>GeoGebra</a:t>
            </a:r>
            <a:r>
              <a:rPr lang="nb-NO" dirty="0" smtClean="0"/>
              <a:t> simuleringsprogrammet til </a:t>
            </a:r>
            <a:r>
              <a:rPr lang="nb-NO" dirty="0"/>
              <a:t>å gjøre beregningene basert på kraftverkene i oppgave 4. Anta at Langfossen produserer strøm 4000 timer i året, mens </a:t>
            </a:r>
            <a:r>
              <a:rPr lang="nb-NO" dirty="0" err="1"/>
              <a:t>Breielva</a:t>
            </a:r>
            <a:r>
              <a:rPr lang="nb-NO" dirty="0"/>
              <a:t> produserer strøm 3500 timer i året. </a:t>
            </a:r>
            <a:endParaRPr lang="nb-NO" dirty="0" smtClean="0"/>
          </a:p>
          <a:p>
            <a:r>
              <a:rPr lang="nb-NO" dirty="0" smtClean="0"/>
              <a:t>Begge </a:t>
            </a:r>
            <a:r>
              <a:rPr lang="nb-NO" dirty="0"/>
              <a:t>kraftverkene </a:t>
            </a:r>
            <a:r>
              <a:rPr lang="nb-NO"/>
              <a:t>får </a:t>
            </a:r>
            <a:r>
              <a:rPr lang="nb-NO" smtClean="0"/>
              <a:t>strømpris</a:t>
            </a:r>
            <a:r>
              <a:rPr lang="nb-NO" dirty="0"/>
              <a:t>: </a:t>
            </a:r>
            <a:r>
              <a:rPr lang="nb-NO" dirty="0" smtClean="0"/>
              <a:t>350kr / </a:t>
            </a:r>
            <a:r>
              <a:rPr lang="nb-NO" dirty="0" err="1" smtClean="0"/>
              <a:t>MWh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48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 6.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Hvor </a:t>
            </a:r>
            <a:r>
              <a:rPr lang="nb-NO" dirty="0"/>
              <a:t>mange husstander kan Langfossen og </a:t>
            </a:r>
            <a:r>
              <a:rPr lang="nb-NO" dirty="0" err="1"/>
              <a:t>Breielva</a:t>
            </a:r>
            <a:r>
              <a:rPr lang="nb-NO" dirty="0"/>
              <a:t> forsyne med energi? </a:t>
            </a: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Bruk </a:t>
            </a:r>
            <a:r>
              <a:rPr lang="nb-NO" dirty="0"/>
              <a:t>utregningen din fra oppgave </a:t>
            </a:r>
            <a:r>
              <a:rPr lang="nb-NO" dirty="0" smtClean="0"/>
              <a:t>5. </a:t>
            </a:r>
            <a:r>
              <a:rPr lang="nb-NO" dirty="0"/>
              <a:t>Anta at Langfossen produserer strøm 4000 timer i året, mens </a:t>
            </a:r>
            <a:r>
              <a:rPr lang="nb-NO" dirty="0" err="1"/>
              <a:t>Breielva</a:t>
            </a:r>
            <a:r>
              <a:rPr lang="nb-NO" dirty="0"/>
              <a:t> produserer strøm 3500 timer i året</a:t>
            </a:r>
            <a:r>
              <a:rPr lang="nb-NO" dirty="0" smtClean="0"/>
              <a:t>.</a:t>
            </a:r>
          </a:p>
          <a:p>
            <a:pPr marL="0" indent="0">
              <a:buNone/>
            </a:pPr>
            <a:r>
              <a:rPr lang="nb-NO" sz="4000" dirty="0" smtClean="0"/>
              <a:t>(</a:t>
            </a:r>
            <a:r>
              <a:rPr lang="nb-NO" sz="4000" dirty="0"/>
              <a:t>Her kan du bruke </a:t>
            </a:r>
            <a:r>
              <a:rPr lang="nb-NO" sz="4000" dirty="0" err="1"/>
              <a:t>GeoGebra</a:t>
            </a:r>
            <a:r>
              <a:rPr lang="nb-NO" sz="4000" dirty="0"/>
              <a:t> simuleringsprogram, eller regne ut for hånd)</a:t>
            </a:r>
          </a:p>
        </p:txBody>
      </p:sp>
    </p:spTree>
    <p:extLst>
      <p:ext uri="{BB962C8B-B14F-4D97-AF65-F5344CB8AC3E}">
        <p14:creationId xmlns:p14="http://schemas.microsoft.com/office/powerpoint/2010/main" val="98425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EKSTRABILDER OM Å JOBBE I FORNYBARBRANSJEN</a:t>
            </a: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57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Driftsentralen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8" b="11734"/>
          <a:stretch/>
        </p:blipFill>
        <p:spPr>
          <a:xfrm>
            <a:off x="0" y="-450204"/>
            <a:ext cx="16257588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8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Kontorarbeid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17422" r="-50" b="6424"/>
          <a:stretch/>
        </p:blipFill>
        <p:spPr>
          <a:xfrm>
            <a:off x="0" y="0"/>
            <a:ext cx="16257588" cy="82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_DSC5269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50756">
            <a:off x="4759345" y="-8706513"/>
            <a:ext cx="3407450" cy="19707954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639962" y="125859"/>
            <a:ext cx="14631829" cy="1626129"/>
          </a:xfrm>
        </p:spPr>
        <p:txBody>
          <a:bodyPr>
            <a:normAutofit/>
          </a:bodyPr>
          <a:lstStyle/>
          <a:p>
            <a:r>
              <a:rPr lang="nb-NO" sz="2400" dirty="0" smtClean="0"/>
              <a:t>Fysikk 1:</a:t>
            </a:r>
            <a:br>
              <a:rPr lang="nb-NO" sz="2400" dirty="0" smtClean="0"/>
            </a:br>
            <a:r>
              <a:rPr lang="nb-NO" sz="4800" dirty="0" smtClean="0"/>
              <a:t>Effekt </a:t>
            </a:r>
            <a:r>
              <a:rPr lang="nb-NO" sz="4800" dirty="0"/>
              <a:t>og energiproduksjon i vannkraftverk</a:t>
            </a:r>
          </a:p>
        </p:txBody>
      </p:sp>
    </p:spTree>
    <p:extLst>
      <p:ext uri="{BB962C8B-B14F-4D97-AF65-F5344CB8AC3E}">
        <p14:creationId xmlns:p14="http://schemas.microsoft.com/office/powerpoint/2010/main" val="122775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Vannkraft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" t="15238" r="118" b="7906"/>
          <a:stretch/>
        </p:blipFill>
        <p:spPr>
          <a:xfrm>
            <a:off x="-27346" y="-120626"/>
            <a:ext cx="16284934" cy="83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Vannkraft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" t="664" r="119" b="8032"/>
          <a:stretch/>
        </p:blipFill>
        <p:spPr>
          <a:xfrm>
            <a:off x="-27528" y="-1674342"/>
            <a:ext cx="16257588" cy="990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6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Nett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13434" r="-5" b="11774"/>
          <a:stretch/>
        </p:blipFill>
        <p:spPr>
          <a:xfrm>
            <a:off x="-7312" y="-1"/>
            <a:ext cx="16264900" cy="81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Nett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10786" r="-50" b="13061"/>
          <a:stretch/>
        </p:blipFill>
        <p:spPr>
          <a:xfrm>
            <a:off x="0" y="-1"/>
            <a:ext cx="16257588" cy="82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4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upload.wikimedia.org/wikipedia/commons/thumb/d/db/Storvassdammen_3.JPG/1024px-Storvassdamm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0861" cy="97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Hvor stor er energiproduksjonen i et vannkraftverk?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1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Kraftverket omdanner potensiell energi til elektrisk energi</a:t>
            </a:r>
            <a:endParaRPr lang="nb-NO" dirty="0"/>
          </a:p>
        </p:txBody>
      </p:sp>
      <p:grpSp>
        <p:nvGrpSpPr>
          <p:cNvPr id="7" name="Gruppe 6"/>
          <p:cNvGrpSpPr/>
          <p:nvPr/>
        </p:nvGrpSpPr>
        <p:grpSpPr>
          <a:xfrm>
            <a:off x="831271" y="2931938"/>
            <a:ext cx="14855833" cy="5122236"/>
            <a:chOff x="467544" y="2060848"/>
            <a:chExt cx="8355590" cy="36004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5479729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pe 8"/>
            <p:cNvGrpSpPr/>
            <p:nvPr/>
          </p:nvGrpSpPr>
          <p:grpSpPr>
            <a:xfrm>
              <a:off x="6084168" y="2060848"/>
              <a:ext cx="1944216" cy="576063"/>
              <a:chOff x="6084168" y="1628800"/>
              <a:chExt cx="1944216" cy="576063"/>
            </a:xfrm>
          </p:grpSpPr>
          <p:sp>
            <p:nvSpPr>
              <p:cNvPr id="5" name="Bildeforklaring med linje 1 4"/>
              <p:cNvSpPr/>
              <p:nvPr/>
            </p:nvSpPr>
            <p:spPr>
              <a:xfrm>
                <a:off x="6084168" y="1628800"/>
                <a:ext cx="1944216" cy="576063"/>
              </a:xfrm>
              <a:prstGeom prst="borderCallout1">
                <a:avLst>
                  <a:gd name="adj1" fmla="val 18750"/>
                  <a:gd name="adj2" fmla="val -8333"/>
                  <a:gd name="adj3" fmla="val 185614"/>
                  <a:gd name="adj4" fmla="val -210466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TekstSylinder 5"/>
              <p:cNvSpPr txBox="1"/>
              <p:nvPr/>
            </p:nvSpPr>
            <p:spPr>
              <a:xfrm>
                <a:off x="6084168" y="1700808"/>
                <a:ext cx="1944216" cy="378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prstClr val="black"/>
                    </a:solidFill>
                  </a:rPr>
                  <a:t>Potensiell energi</a:t>
                </a:r>
              </a:p>
            </p:txBody>
          </p:sp>
        </p:grpSp>
        <p:grpSp>
          <p:nvGrpSpPr>
            <p:cNvPr id="4" name="Gruppe 3"/>
            <p:cNvGrpSpPr/>
            <p:nvPr/>
          </p:nvGrpSpPr>
          <p:grpSpPr>
            <a:xfrm>
              <a:off x="6437087" y="3356992"/>
              <a:ext cx="1800200" cy="504057"/>
              <a:chOff x="6437087" y="2924944"/>
              <a:chExt cx="1800200" cy="504057"/>
            </a:xfrm>
          </p:grpSpPr>
          <p:sp>
            <p:nvSpPr>
              <p:cNvPr id="8" name="Bildeforklaring med linje 1 7"/>
              <p:cNvSpPr/>
              <p:nvPr/>
            </p:nvSpPr>
            <p:spPr>
              <a:xfrm>
                <a:off x="6444208" y="2924944"/>
                <a:ext cx="1793079" cy="504057"/>
              </a:xfrm>
              <a:prstGeom prst="borderCallout1">
                <a:avLst>
                  <a:gd name="adj1" fmla="val 18750"/>
                  <a:gd name="adj2" fmla="val -8333"/>
                  <a:gd name="adj3" fmla="val 102605"/>
                  <a:gd name="adj4" fmla="val -227636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TekstSylinder 9"/>
              <p:cNvSpPr txBox="1"/>
              <p:nvPr/>
            </p:nvSpPr>
            <p:spPr>
              <a:xfrm>
                <a:off x="6437087" y="3038709"/>
                <a:ext cx="1800200" cy="378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prstClr val="black"/>
                    </a:solidFill>
                  </a:rPr>
                  <a:t>Kinetisk energi</a:t>
                </a:r>
              </a:p>
            </p:txBody>
          </p:sp>
        </p:grpSp>
        <p:grpSp>
          <p:nvGrpSpPr>
            <p:cNvPr id="3" name="Gruppe 2"/>
            <p:cNvGrpSpPr/>
            <p:nvPr/>
          </p:nvGrpSpPr>
          <p:grpSpPr>
            <a:xfrm>
              <a:off x="7022934" y="4149080"/>
              <a:ext cx="1800200" cy="504057"/>
              <a:chOff x="7022934" y="3717032"/>
              <a:chExt cx="1800200" cy="504057"/>
            </a:xfrm>
          </p:grpSpPr>
          <p:sp>
            <p:nvSpPr>
              <p:cNvPr id="12" name="Bildeforklaring med linje 1 11"/>
              <p:cNvSpPr/>
              <p:nvPr/>
            </p:nvSpPr>
            <p:spPr>
              <a:xfrm>
                <a:off x="7030055" y="3717032"/>
                <a:ext cx="1793079" cy="504057"/>
              </a:xfrm>
              <a:prstGeom prst="borderCallout1">
                <a:avLst>
                  <a:gd name="adj1" fmla="val 18750"/>
                  <a:gd name="adj2" fmla="val -8333"/>
                  <a:gd name="adj3" fmla="val 28393"/>
                  <a:gd name="adj4" fmla="val -192093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TekstSylinder 12"/>
              <p:cNvSpPr txBox="1"/>
              <p:nvPr/>
            </p:nvSpPr>
            <p:spPr>
              <a:xfrm>
                <a:off x="7022934" y="3784394"/>
                <a:ext cx="1800200" cy="378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prstClr val="black"/>
                    </a:solidFill>
                  </a:rPr>
                  <a:t>Elektrisk energi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537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/>
        </p:nvGraphicFramePr>
        <p:xfrm>
          <a:off x="1" y="1349995"/>
          <a:ext cx="12881321" cy="7272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25759" y="-115933"/>
            <a:ext cx="14631829" cy="1626129"/>
          </a:xfrm>
        </p:spPr>
        <p:txBody>
          <a:bodyPr/>
          <a:lstStyle/>
          <a:p>
            <a:r>
              <a:rPr lang="nb-NO" dirty="0" smtClean="0"/>
              <a:t>Komponenter i kraftforsyningen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337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271" y="1702601"/>
            <a:ext cx="14631829" cy="1626129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Hvor mye energi omdanner vannkraftverket pr tid?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80" y="4263720"/>
            <a:ext cx="14631829" cy="4451882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Hva avhenger effekten av?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Hvordan kan vi regne ut effekten i et vannkraftverk?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Hva slags enheter brukes for effekt?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694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Effekt i vannkraftverket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03244" y="2009936"/>
            <a:ext cx="14631829" cy="70686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dirty="0" smtClean="0"/>
              <a:t>Viktig formel i kraftindustrien!</a:t>
            </a:r>
          </a:p>
          <a:p>
            <a:pPr marL="0" indent="0">
              <a:buNone/>
            </a:pPr>
            <a:endParaRPr lang="nb-NO" sz="3900" dirty="0"/>
          </a:p>
          <a:p>
            <a:pPr marL="0" indent="0">
              <a:buNone/>
            </a:pPr>
            <a:r>
              <a:rPr lang="nb-NO" sz="7200" b="1" dirty="0">
                <a:solidFill>
                  <a:srgbClr val="FF0000"/>
                </a:solidFill>
              </a:rPr>
              <a:t>	</a:t>
            </a:r>
            <a:r>
              <a:rPr lang="nb-NO" sz="7200" b="1" dirty="0"/>
              <a:t>Effekt: 	P = </a:t>
            </a:r>
            <a:r>
              <a:rPr lang="nb-NO" sz="7200" b="1" dirty="0">
                <a:sym typeface="Symbol"/>
              </a:rPr>
              <a:t> </a:t>
            </a:r>
            <a:r>
              <a:rPr lang="nb-NO" sz="7200" b="1" dirty="0"/>
              <a:t>∙ g ∙ h ∙ Q ∙ </a:t>
            </a:r>
            <a:r>
              <a:rPr lang="nb-NO" sz="7200" b="1" dirty="0">
                <a:sym typeface="Symbol"/>
              </a:rPr>
              <a:t></a:t>
            </a:r>
          </a:p>
          <a:p>
            <a:pPr marL="0" indent="0">
              <a:buNone/>
            </a:pPr>
            <a:endParaRPr lang="nb-NO" sz="7200" b="1" dirty="0">
              <a:solidFill>
                <a:srgbClr val="FF0000"/>
              </a:solidFill>
              <a:sym typeface="Symbol"/>
            </a:endParaRPr>
          </a:p>
          <a:p>
            <a:pPr marL="0" indent="0">
              <a:buNone/>
            </a:pPr>
            <a:r>
              <a:rPr lang="nb-NO" dirty="0" smtClean="0">
                <a:sym typeface="Symbol"/>
              </a:rPr>
              <a:t>: Vannets tetthet</a:t>
            </a:r>
          </a:p>
          <a:p>
            <a:pPr marL="0" indent="0">
              <a:buNone/>
            </a:pPr>
            <a:r>
              <a:rPr lang="nb-NO" dirty="0" smtClean="0">
                <a:sym typeface="Symbol"/>
              </a:rPr>
              <a:t>g: Tyngdens akselerasjon g = 9.81 </a:t>
            </a:r>
            <a:r>
              <a:rPr lang="nb-NO" dirty="0" err="1" smtClean="0">
                <a:sym typeface="Symbol"/>
              </a:rPr>
              <a:t>m/s</a:t>
            </a:r>
            <a:r>
              <a:rPr lang="nb-NO" dirty="0" smtClean="0">
                <a:sym typeface="Symbol"/>
              </a:rPr>
              <a:t> </a:t>
            </a:r>
            <a:r>
              <a:rPr lang="nb-NO" baseline="30000" dirty="0" smtClean="0">
                <a:sym typeface="Symbol"/>
              </a:rPr>
              <a:t>2</a:t>
            </a:r>
            <a:endParaRPr lang="nb-NO" baseline="30000" dirty="0">
              <a:sym typeface="Symbol"/>
            </a:endParaRPr>
          </a:p>
          <a:p>
            <a:pPr marL="0" indent="0">
              <a:buNone/>
            </a:pPr>
            <a:r>
              <a:rPr lang="nb-NO" dirty="0">
                <a:sym typeface="Symbol"/>
              </a:rPr>
              <a:t>h</a:t>
            </a:r>
            <a:r>
              <a:rPr lang="nb-NO" dirty="0" smtClean="0">
                <a:sym typeface="Symbol"/>
              </a:rPr>
              <a:t>:  Fallhøyde</a:t>
            </a:r>
          </a:p>
          <a:p>
            <a:pPr marL="0" indent="0">
              <a:buNone/>
            </a:pPr>
            <a:r>
              <a:rPr lang="nb-NO" dirty="0" smtClean="0">
                <a:sym typeface="Symbol"/>
              </a:rPr>
              <a:t>Q</a:t>
            </a:r>
            <a:r>
              <a:rPr lang="nb-NO" dirty="0">
                <a:sym typeface="Symbol"/>
              </a:rPr>
              <a:t>: Vannføring, volum / tid</a:t>
            </a:r>
          </a:p>
          <a:p>
            <a:pPr marL="0" indent="0">
              <a:buNone/>
            </a:pPr>
            <a:r>
              <a:rPr lang="nb-NO" dirty="0" smtClean="0">
                <a:sym typeface="Symbol"/>
              </a:rPr>
              <a:t>:  Virkningsgrad</a:t>
            </a:r>
          </a:p>
          <a:p>
            <a:pPr marL="0" indent="0">
              <a:buNone/>
            </a:pPr>
            <a:endParaRPr lang="nb-NO" dirty="0">
              <a:sym typeface="Symbol"/>
            </a:endParaRPr>
          </a:p>
          <a:p>
            <a:pPr marL="0" indent="0">
              <a:buNone/>
            </a:pPr>
            <a:r>
              <a:rPr lang="nb-NO" sz="7500" dirty="0">
                <a:solidFill>
                  <a:srgbClr val="FF0000"/>
                </a:solidFill>
                <a:sym typeface="Symbol"/>
              </a:rPr>
              <a:t>			</a:t>
            </a:r>
            <a:r>
              <a:rPr lang="nb-NO" sz="7500" dirty="0">
                <a:sym typeface="Symbol"/>
              </a:rPr>
              <a:t>Hvorfor blir formelen slik?</a:t>
            </a:r>
            <a:endParaRPr lang="nb-NO" sz="7500" dirty="0"/>
          </a:p>
        </p:txBody>
      </p:sp>
    </p:spTree>
    <p:extLst>
      <p:ext uri="{BB962C8B-B14F-4D97-AF65-F5344CB8AC3E}">
        <p14:creationId xmlns:p14="http://schemas.microsoft.com/office/powerpoint/2010/main" val="29517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8868" y="165931"/>
            <a:ext cx="14631829" cy="1120915"/>
          </a:xfrm>
        </p:spPr>
        <p:txBody>
          <a:bodyPr>
            <a:normAutofit/>
          </a:bodyPr>
          <a:lstStyle/>
          <a:p>
            <a:r>
              <a:rPr lang="nb-NO" dirty="0"/>
              <a:t>Oppgave 2: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232607" y="2893241"/>
            <a:ext cx="8212102" cy="6439021"/>
          </a:xfrm>
        </p:spPr>
        <p:txBody>
          <a:bodyPr/>
          <a:lstStyle/>
          <a:p>
            <a:pPr marL="0" indent="0">
              <a:spcAft>
                <a:spcPts val="975"/>
              </a:spcAft>
              <a:buNone/>
            </a:pPr>
            <a:r>
              <a:rPr lang="nb-NO" dirty="0" smtClean="0"/>
              <a:t>Fallhøyde h = 585 m</a:t>
            </a:r>
          </a:p>
          <a:p>
            <a:pPr marL="0" indent="0">
              <a:spcAft>
                <a:spcPts val="975"/>
              </a:spcAft>
              <a:buNone/>
            </a:pPr>
            <a:r>
              <a:rPr lang="nb-NO" dirty="0" smtClean="0"/>
              <a:t>Vannføring Q = 70 m</a:t>
            </a:r>
            <a:r>
              <a:rPr lang="nb-NO" baseline="30000" dirty="0" smtClean="0"/>
              <a:t>3 </a:t>
            </a:r>
            <a:r>
              <a:rPr lang="nb-NO" dirty="0" smtClean="0"/>
              <a:t>/ s</a:t>
            </a:r>
          </a:p>
          <a:p>
            <a:pPr marL="0" indent="0">
              <a:spcAft>
                <a:spcPts val="975"/>
              </a:spcAft>
              <a:buNone/>
            </a:pPr>
            <a:r>
              <a:rPr lang="nb-NO" dirty="0" smtClean="0">
                <a:sym typeface="Symbol"/>
              </a:rPr>
              <a:t>Virkningsgrad  = 0,87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026" name="Picture 2" descr="https://encrypted-tbn0.gstatic.com/images?q=tbn:ANd9GcS69MP4va9_3j7wLk4Dn07Y6c-iHBFxQqdG1WigehPDnZGyLhE5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07" y="2317269"/>
            <a:ext cx="4893432" cy="293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575219" y="1292823"/>
            <a:ext cx="14979127" cy="1058036"/>
          </a:xfrm>
          <a:prstGeom prst="rect">
            <a:avLst/>
          </a:prstGeom>
          <a:noFill/>
        </p:spPr>
        <p:txBody>
          <a:bodyPr wrap="square" lIns="148645" tIns="74322" rIns="148645" bIns="74322" rtlCol="0">
            <a:spAutoFit/>
          </a:bodyPr>
          <a:lstStyle/>
          <a:p>
            <a:r>
              <a:rPr lang="nb-NO" sz="5900" dirty="0"/>
              <a:t>Svartisen Kraftverk: Storglomvatn, Nordland</a:t>
            </a:r>
          </a:p>
        </p:txBody>
      </p:sp>
      <p:pic>
        <p:nvPicPr>
          <p:cNvPr id="1028" name="Picture 4" descr="https://encrypted-tbn2.gstatic.com/images?q=tbn:ANd9GcSukOkHb_H4TAndvTp0SOq1hpiFOdltDqYiSX2hDsh9WkZOS4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05" y="5742483"/>
            <a:ext cx="4893434" cy="28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7360633" y="6382304"/>
            <a:ext cx="7464905" cy="1627423"/>
          </a:xfrm>
          <a:prstGeom prst="rect">
            <a:avLst/>
          </a:prstGeom>
          <a:noFill/>
        </p:spPr>
        <p:txBody>
          <a:bodyPr wrap="square" lIns="148645" tIns="74322" rIns="148645" bIns="74322" rtlCol="0">
            <a:spAutoFit/>
          </a:bodyPr>
          <a:lstStyle/>
          <a:p>
            <a:r>
              <a:rPr lang="nb-NO" sz="4800" dirty="0"/>
              <a:t>Hvor stor blir effekten </a:t>
            </a:r>
            <a:r>
              <a:rPr lang="nb-NO" sz="4800" dirty="0" smtClean="0"/>
              <a:t>til </a:t>
            </a:r>
            <a:r>
              <a:rPr lang="nb-NO" sz="4800" dirty="0"/>
              <a:t>kraftverket?</a:t>
            </a:r>
          </a:p>
        </p:txBody>
      </p:sp>
    </p:spTree>
    <p:extLst>
      <p:ext uri="{BB962C8B-B14F-4D97-AF65-F5344CB8AC3E}">
        <p14:creationId xmlns:p14="http://schemas.microsoft.com/office/powerpoint/2010/main" val="415174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Enheter for effekt og energi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1271" y="1907491"/>
            <a:ext cx="14631829" cy="72118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sz="6500" dirty="0"/>
              <a:t>Effekt: W (Watt) J/s</a:t>
            </a:r>
          </a:p>
          <a:p>
            <a:pPr marL="0" indent="0">
              <a:buNone/>
            </a:pPr>
            <a:endParaRPr lang="nb-NO" sz="6500" dirty="0"/>
          </a:p>
          <a:p>
            <a:pPr marL="0" indent="0">
              <a:buNone/>
            </a:pPr>
            <a:r>
              <a:rPr lang="nb-NO" sz="6500" dirty="0"/>
              <a:t>Energi: J (Joule) eller kWh</a:t>
            </a:r>
          </a:p>
          <a:p>
            <a:pPr marL="0" indent="0">
              <a:buNone/>
            </a:pPr>
            <a:r>
              <a:rPr lang="nb-NO" sz="6500" dirty="0"/>
              <a:t>			F eks: En husstand bruker</a:t>
            </a:r>
          </a:p>
          <a:p>
            <a:pPr marL="0" indent="0">
              <a:buNone/>
            </a:pPr>
            <a:r>
              <a:rPr lang="nb-NO" sz="6500" dirty="0"/>
              <a:t>			</a:t>
            </a:r>
            <a:r>
              <a:rPr lang="nb-NO" sz="6500" dirty="0" err="1"/>
              <a:t>ca</a:t>
            </a:r>
            <a:r>
              <a:rPr lang="nb-NO" sz="6500" dirty="0"/>
              <a:t> 20 000 kWh pr år</a:t>
            </a:r>
          </a:p>
          <a:p>
            <a:pPr marL="0" indent="0">
              <a:buNone/>
            </a:pPr>
            <a:endParaRPr lang="nb-NO" sz="6500" dirty="0"/>
          </a:p>
          <a:p>
            <a:pPr marL="0" indent="0">
              <a:buNone/>
            </a:pPr>
            <a:r>
              <a:rPr lang="nb-NO" sz="6500" dirty="0"/>
              <a:t>Oppgave 3. Hvor mange J er en kWh?</a:t>
            </a:r>
          </a:p>
          <a:p>
            <a:pPr marL="0" indent="0">
              <a:buNone/>
            </a:pPr>
            <a:endParaRPr lang="nb-NO" sz="6500" dirty="0"/>
          </a:p>
          <a:p>
            <a:pPr marL="0" indent="0">
              <a:buNone/>
            </a:pPr>
            <a:endParaRPr lang="nb-NO" sz="6500" dirty="0"/>
          </a:p>
          <a:p>
            <a:pPr marL="0" indent="0">
              <a:buNone/>
            </a:pPr>
            <a:endParaRPr lang="nb-NO" sz="6500" dirty="0"/>
          </a:p>
        </p:txBody>
      </p:sp>
    </p:spTree>
    <p:extLst>
      <p:ext uri="{BB962C8B-B14F-4D97-AF65-F5344CB8AC3E}">
        <p14:creationId xmlns:p14="http://schemas.microsoft.com/office/powerpoint/2010/main" val="224406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ergi_Norge_PowerPoint_mal 1280x720">
  <a:themeElements>
    <a:clrScheme name="NE">
      <a:dk1>
        <a:sysClr val="windowText" lastClr="000000"/>
      </a:dk1>
      <a:lt1>
        <a:sysClr val="window" lastClr="FFFFFF"/>
      </a:lt1>
      <a:dk2>
        <a:srgbClr val="005476"/>
      </a:dk2>
      <a:lt2>
        <a:srgbClr val="F2F2F2"/>
      </a:lt2>
      <a:accent1>
        <a:srgbClr val="00AEE0"/>
      </a:accent1>
      <a:accent2>
        <a:srgbClr val="78D7F7"/>
      </a:accent2>
      <a:accent3>
        <a:srgbClr val="92D426"/>
      </a:accent3>
      <a:accent4>
        <a:srgbClr val="5E8E00"/>
      </a:accent4>
      <a:accent5>
        <a:srgbClr val="F2971A"/>
      </a:accent5>
      <a:accent6>
        <a:srgbClr val="F6BA22"/>
      </a:accent6>
      <a:hlink>
        <a:srgbClr val="00AEE0"/>
      </a:hlink>
      <a:folHlink>
        <a:srgbClr val="00000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SharedContentType xmlns="Microsoft.SharePoint.Taxonomy.ContentTypeSync" SourceId="cbd9e53e-6585-4f50-95a9-cc115a295e47" ContentTypeId="0x0101002703D2AF657F4CC69F3B5766777647D707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nergi Norge - Brevmal" ma:contentTypeID="0x0101002703D2AF657F4CC69F3B5766777647D70700DFBC95AD8B31564AAD3A596F6CFF88E5" ma:contentTypeVersion="100" ma:contentTypeDescription="Opprett et nytt dokument." ma:contentTypeScope="" ma:versionID="b70c21776177d024b28418bf0bc00d3f">
  <xsd:schema xmlns:xsd="http://www.w3.org/2001/XMLSchema" xmlns:xs="http://www.w3.org/2001/XMLSchema" xmlns:p="http://schemas.microsoft.com/office/2006/metadata/properties" xmlns:ns2="1fcd92dd-7d74-4918-8c11-98baf3d8368d" targetNamespace="http://schemas.microsoft.com/office/2006/metadata/properties" ma:root="true" ma:fieldsID="6dca126a030f911312600b9a196ec43a" ns2:_="">
    <xsd:import namespace="1fcd92dd-7d74-4918-8c11-98baf3d8368d"/>
    <xsd:element name="properties">
      <xsd:complexType>
        <xsd:sequence>
          <xsd:element name="documentManagement">
            <xsd:complexType>
              <xsd:all>
                <xsd:element ref="ns2:NHO_DocumentStatus"/>
                <xsd:element ref="ns2:NHO_DocumentProperty"/>
                <xsd:element ref="ns2:NHO_DocumentDate" minOccurs="0"/>
                <xsd:element ref="ns2:NHO_DocumentArchiveDate" minOccurs="0"/>
                <xsd:element ref="ns2:ARENA_DocumentReference" minOccurs="0"/>
                <xsd:element ref="ns2:ARENA_DocumentRecipient" minOccurs="0"/>
                <xsd:element ref="ns2:ARENA_DocumentSender" minOccurs="0"/>
                <xsd:element ref="ns2:_dlc_DocIdUrl" minOccurs="0"/>
                <xsd:element ref="ns2:_dlc_DocIdPersistId" minOccurs="0"/>
                <xsd:element ref="ns2:TaxCatchAll" minOccurs="0"/>
                <xsd:element ref="ns2:TaxCatchAllLabel" minOccurs="0"/>
                <xsd:element ref="ns2:c33924c3673147c88830f2707c1978bc" minOccurs="0"/>
                <xsd:element ref="ns2:p8a47c7619634ae9930087b62d76e394" minOccurs="0"/>
                <xsd:element ref="ns2:_dlc_DocId" minOccurs="0"/>
                <xsd:element ref="ns2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d92dd-7d74-4918-8c11-98baf3d8368d" elementFormDefault="qualified">
    <xsd:import namespace="http://schemas.microsoft.com/office/2006/documentManagement/types"/>
    <xsd:import namespace="http://schemas.microsoft.com/office/infopath/2007/PartnerControls"/>
    <xsd:element name="NHO_DocumentStatus" ma:index="2" ma:displayName="Status" ma:default="Under behandling" ma:description="Status" ma:format="Dropdown" ma:internalName="NHO_DocumentStatus">
      <xsd:simpleType>
        <xsd:restriction base="dms:Choice">
          <xsd:enumeration value="Under behandling"/>
          <xsd:enumeration value="Til fordeling"/>
          <xsd:enumeration value="Arkivert"/>
        </xsd:restriction>
      </xsd:simpleType>
    </xsd:element>
    <xsd:element name="NHO_DocumentProperty" ma:index="3" ma:displayName="Inn/ut/internt" ma:default="Ut" ma:description="Inn/ut/internt" ma:format="Dropdown" ma:internalName="NHO_DocumentProperty">
      <xsd:simpleType>
        <xsd:restriction base="dms:Choice">
          <xsd:enumeration value="Internt"/>
          <xsd:enumeration value="Ut"/>
          <xsd:enumeration value="Inn"/>
        </xsd:restriction>
      </xsd:simpleType>
    </xsd:element>
    <xsd:element name="NHO_DocumentDate" ma:index="4" nillable="true" ma:displayName="Dokumentdato" ma:default="[today]" ma:description="Dokumentdato" ma:format="DateOnly" ma:internalName="NHO_DocumentDate" ma:readOnly="false">
      <xsd:simpleType>
        <xsd:restriction base="dms:DateTime"/>
      </xsd:simpleType>
    </xsd:element>
    <xsd:element name="NHO_DocumentArchiveDate" ma:index="5" nillable="true" ma:displayName="Arkivdato" ma:format="DateTime" ma:hidden="true" ma:internalName="NHO_DocumentArchiveDate">
      <xsd:simpleType>
        <xsd:restriction base="dms:DateTime"/>
      </xsd:simpleType>
    </xsd:element>
    <xsd:element name="ARENA_DocumentReference" ma:index="9" nillable="true" ma:displayName="Deres referanse" ma:description="Deres referanse" ma:internalName="ARENA_DocumentReference">
      <xsd:simpleType>
        <xsd:restriction base="dms:Text"/>
      </xsd:simpleType>
    </xsd:element>
    <xsd:element name="ARENA_DocumentRecipient" ma:index="10" nillable="true" ma:displayName="Mottaker" ma:description="Mottaker" ma:internalName="ARENA_DocumentRecipient">
      <xsd:simpleType>
        <xsd:restriction base="dms:Text"/>
      </xsd:simpleType>
    </xsd:element>
    <xsd:element name="ARENA_DocumentSender" ma:index="11" nillable="true" ma:displayName="Avsender" ma:description="Avsender" ma:internalName="ARENA_DocumentSender">
      <xsd:simpleType>
        <xsd:restriction base="dms:Text"/>
      </xsd:simpleType>
    </xsd:element>
    <xsd:element name="_dlc_DocIdUrl" ma:index="12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4" nillable="true" ma:displayName="Taxonomy Catch All Column" ma:hidden="true" ma:list="{aa4cd1ed-27a5-4a02-b49a-9ce2141a4d7e}" ma:internalName="TaxCatchAll" ma:showField="CatchAllData" ma:web="5a85ae50-92f0-4505-b4e0-b347f9975d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hidden="true" ma:list="{aa4cd1ed-27a5-4a02-b49a-9ce2141a4d7e}" ma:internalName="TaxCatchAllLabel" ma:readOnly="true" ma:showField="CatchAllDataLabel" ma:web="5a85ae50-92f0-4505-b4e0-b347f9975d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33924c3673147c88830f2707c1978bc" ma:index="17" nillable="true" ma:taxonomy="true" ma:internalName="c33924c3673147c88830f2707c1978bc" ma:taxonomyFieldName="NhoMmdCaseWorker" ma:displayName="Saksbehandler" ma:default="" ma:fieldId="{c33924c3-6731-47c8-8830-f2707c1978bc}" ma:sspId="23ae1762-dfb7-4954-b585-25db1d1094a4" ma:termSetId="bbd35930-3809-4f28-8ebd-605c947425f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8a47c7619634ae9930087b62d76e394" ma:index="19" nillable="true" ma:taxonomy="true" ma:internalName="p8a47c7619634ae9930087b62d76e394" ma:taxonomyFieldName="NHO_OrganisationUnit" ma:displayName="Organisasjonsenhet" ma:fieldId="{98a47c76-1963-4ae9-9300-87b62d76e394}" ma:sspId="23ae1762-dfb7-4954-b585-25db1d1094a4" ma:termSetId="110110fd-e430-4d4e-8550-74127a1a531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2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TaxKeywordTaxHTField" ma:index="24" nillable="true" ma:taxonomy="true" ma:internalName="TaxKeywordTaxHTField" ma:taxonomyFieldName="TaxKeyword" ma:displayName="Organisasjonsnøkkelord" ma:fieldId="{23f27201-bee3-471e-b2e7-b64fd8b7ca38}" ma:taxonomyMulti="true" ma:sspId="23ae1762-dfb7-4954-b585-25db1d1094a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Innholdstype"/>
        <xsd:element ref="dc:title" minOccurs="0" maxOccurs="1" ma:index="1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fcd92dd-7d74-4918-8c11-98baf3d8368d">ARENA-228-51174</_dlc_DocId>
    <_dlc_DocIdUrl xmlns="1fcd92dd-7d74-4918-8c11-98baf3d8368d">
      <Url>https://arenarom.nho.no/rom/energinorge/_layouts/DocIdRedir.aspx?ID=ARENA-228-51174</Url>
      <Description>ARENA-228-51174</Description>
    </_dlc_DocIdUrl>
    <NHO_DocumentStatus xmlns="1fcd92dd-7d74-4918-8c11-98baf3d8368d">Under behandling</NHO_DocumentStatus>
    <c33924c3673147c88830f2707c1978bc xmlns="1fcd92dd-7d74-4918-8c11-98baf3d8368d">
      <Terms xmlns="http://schemas.microsoft.com/office/infopath/2007/PartnerControls">
        <TermInfo xmlns="http://schemas.microsoft.com/office/infopath/2007/PartnerControls">
          <TermName xmlns="http://schemas.microsoft.com/office/infopath/2007/PartnerControls">Brynhild Totland</TermName>
          <TermId xmlns="http://schemas.microsoft.com/office/infopath/2007/PartnerControls">3d567138-7034-420e-bac4-72245a4ea868</TermId>
        </TermInfo>
      </Terms>
    </c33924c3673147c88830f2707c1978bc>
    <TaxKeywordTaxHTField xmlns="1fcd92dd-7d74-4918-8c11-98baf3d8368d">
      <Terms xmlns="http://schemas.microsoft.com/office/infopath/2007/PartnerControls"/>
    </TaxKeywordTaxHTField>
    <ARENA_DocumentReference xmlns="1fcd92dd-7d74-4918-8c11-98baf3d8368d" xsi:nil="true"/>
    <ARENA_DocumentRecipient xmlns="1fcd92dd-7d74-4918-8c11-98baf3d8368d" xsi:nil="true"/>
    <NHO_DocumentDate xmlns="1fcd92dd-7d74-4918-8c11-98baf3d8368d">2014-01-31T13:42:59+00:00</NHO_DocumentDate>
    <NHO_DocumentArchiveDate xmlns="1fcd92dd-7d74-4918-8c11-98baf3d8368d" xsi:nil="true"/>
    <TaxCatchAll xmlns="1fcd92dd-7d74-4918-8c11-98baf3d8368d">
      <Value>3188</Value>
      <Value>825</Value>
    </TaxCatchAll>
    <ARENA_DocumentSender xmlns="1fcd92dd-7d74-4918-8c11-98baf3d8368d" xsi:nil="true"/>
    <p8a47c7619634ae9930087b62d76e394 xmlns="1fcd92dd-7d74-4918-8c11-98baf3d8368d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Kompetanse og FoU</TermName>
          <TermId xmlns="http://schemas.microsoft.com/office/infopath/2007/PartnerControls">ce8d91de-f4a4-418e-ba20-37278f1885f5</TermId>
        </TermInfo>
      </Terms>
    </p8a47c7619634ae9930087b62d76e394>
    <NHO_DocumentProperty xmlns="1fcd92dd-7d74-4918-8c11-98baf3d8368d">Ut</NHO_DocumentProperty>
  </documentManagement>
</p:properties>
</file>

<file path=customXml/itemProps1.xml><?xml version="1.0" encoding="utf-8"?>
<ds:datastoreItem xmlns:ds="http://schemas.openxmlformats.org/officeDocument/2006/customXml" ds:itemID="{B69C4575-C977-4B36-AF3D-05D8F3DFF7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43106E-8ABB-4793-9C1E-819C0116AE7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0CCF5D5-7B7B-4374-93A8-C808B0DD1346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4AADDF43-897F-4909-9269-D4644E2423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cd92dd-7d74-4918-8c11-98baf3d836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1A7DC62B-BA2C-488F-BFCD-3B3994A8D6C8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dcmitype/"/>
    <ds:schemaRef ds:uri="1fcd92dd-7d74-4918-8c11-98baf3d8368d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</TotalTime>
  <Words>699</Words>
  <Application>Microsoft Office PowerPoint</Application>
  <PresentationFormat>Egendefinert</PresentationFormat>
  <Paragraphs>109</Paragraphs>
  <Slides>23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7" baseType="lpstr">
      <vt:lpstr>Arial</vt:lpstr>
      <vt:lpstr>Calibri</vt:lpstr>
      <vt:lpstr>Symbol</vt:lpstr>
      <vt:lpstr>Energi_Norge_PowerPoint_mal 1280x720</vt:lpstr>
      <vt:lpstr>PowerPoint-presentasjon</vt:lpstr>
      <vt:lpstr>Fysikk 1: Effekt og energiproduksjon i vannkraftverk</vt:lpstr>
      <vt:lpstr>Hvor stor er energiproduksjonen i et vannkraftverk?</vt:lpstr>
      <vt:lpstr>Kraftverket omdanner potensiell energi til elektrisk energi</vt:lpstr>
      <vt:lpstr>Komponenter i kraftforsyningen</vt:lpstr>
      <vt:lpstr>Hvor mye energi omdanner vannkraftverket pr tid?</vt:lpstr>
      <vt:lpstr>Effekt i vannkraftverket</vt:lpstr>
      <vt:lpstr>Oppgave 2:</vt:lpstr>
      <vt:lpstr>Enheter for effekt og energi</vt:lpstr>
      <vt:lpstr>Case-oppgave:  Hvor skal vi bygge ut et nytt kraftverk?</vt:lpstr>
      <vt:lpstr>To muligheter for utbygging:  Langfossen (A) og Breielva (B)</vt:lpstr>
      <vt:lpstr>Alternativ A Langfossen</vt:lpstr>
      <vt:lpstr>Alternativ B Breielva</vt:lpstr>
      <vt:lpstr>PowerPoint-presentasjon</vt:lpstr>
      <vt:lpstr>Ekstraoppgaver Oppgave 5  Hvor mye inntekter vil de to kraftverkene ha i året? </vt:lpstr>
      <vt:lpstr>Oppgave 6. </vt:lpstr>
      <vt:lpstr>EKSTRABILDER OM Å JOBBE I FORNYBARBRANSJEN</vt:lpstr>
      <vt:lpstr>Driftsentralen</vt:lpstr>
      <vt:lpstr>Kontorarbeid</vt:lpstr>
      <vt:lpstr>Vannkraft</vt:lpstr>
      <vt:lpstr>Vannkraft</vt:lpstr>
      <vt:lpstr>Nett</vt:lpstr>
      <vt:lpstr>Nett</vt:lpstr>
    </vt:vector>
  </TitlesOfParts>
  <Company>NHO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gmogstad</dc:creator>
  <cp:lastModifiedBy>Christel Nordhagen</cp:lastModifiedBy>
  <cp:revision>21</cp:revision>
  <dcterms:created xsi:type="dcterms:W3CDTF">2009-11-09T21:15:32Z</dcterms:created>
  <dcterms:modified xsi:type="dcterms:W3CDTF">2014-11-21T15:10:13Z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hoMmdCaseWorker">
    <vt:lpwstr>3188;#Brynhild Totland|3d567138-7034-420e-bac4-72245a4ea868</vt:lpwstr>
  </property>
  <property fmtid="{D5CDD505-2E9C-101B-9397-08002B2CF9AE}" pid="3" name="NHO_OrganisationUnit">
    <vt:lpwstr>825;#Kompetanse og FoU|ce8d91de-f4a4-418e-ba20-37278f1885f5</vt:lpwstr>
  </property>
  <property fmtid="{D5CDD505-2E9C-101B-9397-08002B2CF9AE}" pid="4" name="_dlc_DocIdItemGuid">
    <vt:lpwstr>732e47b5-4aec-4f99-99a1-1910675f0d2e</vt:lpwstr>
  </property>
  <property fmtid="{D5CDD505-2E9C-101B-9397-08002B2CF9AE}" pid="5" name="ContentTypeId">
    <vt:lpwstr>0x0101002703D2AF657F4CC69F3B5766777647D70700DFBC95AD8B31564AAD3A596F6CFF88E5</vt:lpwstr>
  </property>
  <property fmtid="{D5CDD505-2E9C-101B-9397-08002B2CF9AE}" pid="6" name="TaxKeyword">
    <vt:lpwstr/>
  </property>
</Properties>
</file>