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7"/>
  </p:notesMasterIdLst>
  <p:sldIdLst>
    <p:sldId id="256" r:id="rId6"/>
    <p:sldId id="1730" r:id="rId7"/>
    <p:sldId id="263" r:id="rId8"/>
    <p:sldId id="264" r:id="rId9"/>
    <p:sldId id="1731" r:id="rId10"/>
    <p:sldId id="267" r:id="rId11"/>
    <p:sldId id="268" r:id="rId12"/>
    <p:sldId id="259" r:id="rId13"/>
    <p:sldId id="260" r:id="rId14"/>
    <p:sldId id="265" r:id="rId15"/>
    <p:sldId id="26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7800"/>
    <a:srgbClr val="F1F3F2"/>
    <a:srgbClr val="3D3242"/>
    <a:srgbClr val="785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46F2B-5743-47DF-87D7-206519829620}" v="4" dt="2021-07-15T08:07:06.450"/>
    <p1510:client id="{EBFD076B-4870-4DE7-85CD-52F4F66C419C}" v="2" dt="2021-07-14T09:32:56.06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0" d="100"/>
          <a:sy n="70" d="100"/>
        </p:scale>
        <p:origin x="80" y="21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8AAC-E9DC-41A4-96C5-E7A68231F0D3}" type="datetimeFigureOut">
              <a:rPr lang="nb-NO" smtClean="0"/>
              <a:t>15.07.2021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C498F-A9CE-4B75-8E7E-D9C6BA51F053}" type="slidenum">
              <a:rPr lang="nb-NO" smtClean="0"/>
              <a:t>‹#›</a:t>
            </a:fld>
            <a:endParaRPr lang="nb-NO"/>
          </a:p>
        </p:txBody>
      </p:sp>
    </p:spTree>
    <p:extLst>
      <p:ext uri="{BB962C8B-B14F-4D97-AF65-F5344CB8AC3E}">
        <p14:creationId xmlns:p14="http://schemas.microsoft.com/office/powerpoint/2010/main" val="29053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C79B629-7B05-4DB4-9FDE-498BF0DC3C3B}" type="slidenum">
              <a:rPr lang="nb-NO" smtClean="0"/>
              <a:t>2</a:t>
            </a:fld>
            <a:endParaRPr lang="nb-NO"/>
          </a:p>
        </p:txBody>
      </p:sp>
    </p:spTree>
    <p:extLst>
      <p:ext uri="{BB962C8B-B14F-4D97-AF65-F5344CB8AC3E}">
        <p14:creationId xmlns:p14="http://schemas.microsoft.com/office/powerpoint/2010/main" val="3774586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1FF975D1-85A0-4720-BC0C-2D3609C9B055}"/>
              </a:ext>
            </a:extLst>
          </p:cNvPr>
          <p:cNvPicPr>
            <a:picLocks noChangeAspect="1"/>
          </p:cNvPicPr>
          <p:nvPr userDrawn="1"/>
        </p:nvPicPr>
        <p:blipFill>
          <a:blip r:embed="rId2"/>
          <a:srcRect/>
          <a:stretch/>
        </p:blipFill>
        <p:spPr>
          <a:xfrm>
            <a:off x="-1" y="0"/>
            <a:ext cx="9212238" cy="5143499"/>
          </a:xfrm>
          <a:prstGeom prst="rect">
            <a:avLst/>
          </a:prstGeom>
        </p:spPr>
      </p:pic>
      <p:pic>
        <p:nvPicPr>
          <p:cNvPr id="10" name="Picture 12" descr="A picture containing drawing&#10;&#10;Description automatically generated">
            <a:extLst>
              <a:ext uri="{FF2B5EF4-FFF2-40B4-BE49-F238E27FC236}">
                <a16:creationId xmlns:a16="http://schemas.microsoft.com/office/drawing/2014/main" id="{A53EADBF-0D66-44F5-8A21-15C0A88D3164}"/>
              </a:ext>
            </a:extLst>
          </p:cNvPr>
          <p:cNvPicPr>
            <a:picLocks noChangeAspect="1"/>
          </p:cNvPicPr>
          <p:nvPr userDrawn="1"/>
        </p:nvPicPr>
        <p:blipFill>
          <a:blip r:embed="rId3"/>
          <a:stretch>
            <a:fillRect/>
          </a:stretch>
        </p:blipFill>
        <p:spPr>
          <a:xfrm>
            <a:off x="425302" y="449607"/>
            <a:ext cx="1644302" cy="441154"/>
          </a:xfrm>
          <a:prstGeom prst="rect">
            <a:avLst/>
          </a:prstGeom>
        </p:spPr>
      </p:pic>
      <p:sp>
        <p:nvSpPr>
          <p:cNvPr id="2" name="Title 1"/>
          <p:cNvSpPr>
            <a:spLocks noGrp="1"/>
          </p:cNvSpPr>
          <p:nvPr>
            <p:ph type="ctrTitle"/>
          </p:nvPr>
        </p:nvSpPr>
        <p:spPr>
          <a:xfrm>
            <a:off x="349244" y="1872234"/>
            <a:ext cx="4576324" cy="584775"/>
          </a:xfrm>
        </p:spPr>
        <p:txBody>
          <a:bodyPr wrap="square" anchor="t">
            <a:noAutofit/>
          </a:bodyPr>
          <a:lstStyle>
            <a:lvl1pPr algn="l">
              <a:defRPr sz="3200" b="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349244" y="2366755"/>
            <a:ext cx="4576324" cy="1077218"/>
          </a:xfrm>
        </p:spPr>
        <p:txBody>
          <a:bodyPr wrap="square" anchor="t">
            <a:noAutofit/>
          </a:bodyPr>
          <a:lstStyle>
            <a:lvl1pPr marL="0" indent="0" algn="l">
              <a:buNone/>
              <a:defRPr sz="32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3226003" y="4176522"/>
            <a:ext cx="2057400" cy="273844"/>
          </a:xfrm>
        </p:spPr>
        <p:txBody>
          <a:bodyPr/>
          <a:lstStyle>
            <a:lvl1pPr>
              <a:defRPr sz="1200"/>
            </a:lvl1pPr>
          </a:lstStyle>
          <a:p>
            <a:r>
              <a:rPr lang="en-US"/>
              <a:t>Oslo, d. MMMM</a:t>
            </a:r>
            <a:endParaRPr lang="nb-NO" dirty="0"/>
          </a:p>
        </p:txBody>
      </p:sp>
      <p:sp>
        <p:nvSpPr>
          <p:cNvPr id="5" name="Footer Placeholder 4"/>
          <p:cNvSpPr>
            <a:spLocks noGrp="1"/>
          </p:cNvSpPr>
          <p:nvPr>
            <p:ph type="ftr" sz="quarter" idx="11"/>
          </p:nvPr>
        </p:nvSpPr>
        <p:spPr/>
        <p:txBody>
          <a:bodyPr/>
          <a:lstStyle/>
          <a:p>
            <a:endParaRPr lang="nb-NO"/>
          </a:p>
        </p:txBody>
      </p:sp>
      <p:sp>
        <p:nvSpPr>
          <p:cNvPr id="12" name="Plassholder for tekst 11">
            <a:extLst>
              <a:ext uri="{FF2B5EF4-FFF2-40B4-BE49-F238E27FC236}">
                <a16:creationId xmlns:a16="http://schemas.microsoft.com/office/drawing/2014/main" id="{B719409E-AFBC-4160-BBDE-CB6FFDE68354}"/>
              </a:ext>
            </a:extLst>
          </p:cNvPr>
          <p:cNvSpPr>
            <a:spLocks noGrp="1"/>
          </p:cNvSpPr>
          <p:nvPr>
            <p:ph type="body" sz="quarter" idx="12" hasCustomPrompt="1"/>
          </p:nvPr>
        </p:nvSpPr>
        <p:spPr>
          <a:xfrm>
            <a:off x="349244" y="4176522"/>
            <a:ext cx="1938718" cy="274638"/>
          </a:xfrm>
        </p:spPr>
        <p:txBody>
          <a:bodyPr>
            <a:noAutofit/>
          </a:bodyPr>
          <a:lstStyle>
            <a:lvl1pPr marL="0" indent="0">
              <a:buNone/>
              <a:defRPr sz="1200">
                <a:solidFill>
                  <a:schemeClr val="bg1"/>
                </a:solidFill>
              </a:defRPr>
            </a:lvl1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282406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tel og innhold (kort tittel mørk)">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D167C86A-D07A-4794-BAC7-8B0BA0BCF7EB}"/>
              </a:ext>
            </a:extLst>
          </p:cNvPr>
          <p:cNvPicPr>
            <a:picLocks noChangeAspect="1"/>
          </p:cNvPicPr>
          <p:nvPr userDrawn="1"/>
        </p:nvPicPr>
        <p:blipFill>
          <a:blip r:embed="rId2"/>
          <a:srcRect/>
          <a:stretch/>
        </p:blipFill>
        <p:spPr>
          <a:xfrm>
            <a:off x="0" y="0"/>
            <a:ext cx="9212238" cy="5143499"/>
          </a:xfrm>
          <a:prstGeom prst="rect">
            <a:avLst/>
          </a:prstGeom>
        </p:spPr>
      </p:pic>
      <p:pic>
        <p:nvPicPr>
          <p:cNvPr id="10" name="Picture 11">
            <a:extLst>
              <a:ext uri="{FF2B5EF4-FFF2-40B4-BE49-F238E27FC236}">
                <a16:creationId xmlns:a16="http://schemas.microsoft.com/office/drawing/2014/main" id="{4CF87D74-7906-499D-8D00-DB39C52914CE}"/>
              </a:ext>
            </a:extLst>
          </p:cNvPr>
          <p:cNvPicPr>
            <a:picLocks noChangeAspect="1"/>
          </p:cNvPicPr>
          <p:nvPr userDrawn="1"/>
        </p:nvPicPr>
        <p:blipFill>
          <a:blip r:embed="rId3"/>
          <a:srcRect/>
          <a:stretch/>
        </p:blipFill>
        <p:spPr>
          <a:xfrm>
            <a:off x="395683" y="306562"/>
            <a:ext cx="1147060" cy="307748"/>
          </a:xfrm>
          <a:prstGeom prst="rect">
            <a:avLst/>
          </a:prstGeom>
        </p:spPr>
      </p:pic>
      <p:sp>
        <p:nvSpPr>
          <p:cNvPr id="2" name="Title 1"/>
          <p:cNvSpPr>
            <a:spLocks noGrp="1"/>
          </p:cNvSpPr>
          <p:nvPr>
            <p:ph type="title"/>
          </p:nvPr>
        </p:nvSpPr>
        <p:spPr>
          <a:xfrm>
            <a:off x="320400" y="1062578"/>
            <a:ext cx="3192420" cy="584775"/>
          </a:xfrm>
        </p:spPr>
        <p:txBody>
          <a:bodyPr anchor="t"/>
          <a:lstStyle>
            <a:lvl1pPr>
              <a:defRPr>
                <a:solidFill>
                  <a:schemeClr val="accent1"/>
                </a:solidFill>
              </a:defRPr>
            </a:lvl1pPr>
          </a:lstStyle>
          <a:p>
            <a:r>
              <a:rPr lang="nb-NO"/>
              <a:t>Klikk for å redigere tittelstil</a:t>
            </a:r>
            <a:endParaRPr lang="en-US" dirty="0"/>
          </a:p>
        </p:txBody>
      </p:sp>
      <p:sp>
        <p:nvSpPr>
          <p:cNvPr id="3" name="Content Placeholder 2"/>
          <p:cNvSpPr>
            <a:spLocks noGrp="1"/>
          </p:cNvSpPr>
          <p:nvPr>
            <p:ph idx="1"/>
          </p:nvPr>
        </p:nvSpPr>
        <p:spPr>
          <a:xfrm>
            <a:off x="3650516" y="1179391"/>
            <a:ext cx="5124886" cy="31637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9" name="Date Placeholder 3">
            <a:extLst>
              <a:ext uri="{FF2B5EF4-FFF2-40B4-BE49-F238E27FC236}">
                <a16:creationId xmlns:a16="http://schemas.microsoft.com/office/drawing/2014/main" id="{2730C179-F750-4DBC-BEDE-D6B5CDDC3FE5}"/>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1" name="Slide Number Placeholder 5">
            <a:extLst>
              <a:ext uri="{FF2B5EF4-FFF2-40B4-BE49-F238E27FC236}">
                <a16:creationId xmlns:a16="http://schemas.microsoft.com/office/drawing/2014/main" id="{A215FC4A-D195-44CD-AD86-427114F09BBA}"/>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188642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3982514" y="-238"/>
            <a:ext cx="5161486" cy="5143500"/>
          </a:xfrm>
        </p:spPr>
        <p:txBody>
          <a:bodyPr/>
          <a:lstStyle/>
          <a:p>
            <a:r>
              <a:rPr lang="nb-NO"/>
              <a:t>Klikk på ikonet for å legge til et bilde</a:t>
            </a:r>
            <a:endParaRPr lang="nb-NO" dirty="0"/>
          </a:p>
        </p:txBody>
      </p:sp>
      <p:pic>
        <p:nvPicPr>
          <p:cNvPr id="10" name="Picture 4" descr="A sign on a beach&#10;&#10;Description automatically generated">
            <a:extLst>
              <a:ext uri="{FF2B5EF4-FFF2-40B4-BE49-F238E27FC236}">
                <a16:creationId xmlns:a16="http://schemas.microsoft.com/office/drawing/2014/main" id="{8597FF42-7811-479B-80D2-DD06037224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982514" cy="5143500"/>
          </a:xfrm>
          <a:prstGeom prst="rect">
            <a:avLst/>
          </a:prstGeom>
        </p:spPr>
      </p:pic>
      <p:sp>
        <p:nvSpPr>
          <p:cNvPr id="2" name="Title 1"/>
          <p:cNvSpPr>
            <a:spLocks noGrp="1"/>
          </p:cNvSpPr>
          <p:nvPr>
            <p:ph type="title"/>
          </p:nvPr>
        </p:nvSpPr>
        <p:spPr>
          <a:xfrm>
            <a:off x="320400" y="1087200"/>
            <a:ext cx="3299100" cy="584775"/>
          </a:xfrm>
        </p:spPr>
        <p:txBody>
          <a:bodyPr wrap="square" anchor="t">
            <a:noAutofit/>
          </a:bodyPr>
          <a:lstStyle>
            <a:lvl1pPr>
              <a:defRPr sz="3200">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320400" y="1670400"/>
            <a:ext cx="3299100" cy="677108"/>
          </a:xfrm>
        </p:spPr>
        <p:txBody>
          <a:bodyPr wrap="square">
            <a:sp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8" name="Picture 9">
            <a:extLst>
              <a:ext uri="{FF2B5EF4-FFF2-40B4-BE49-F238E27FC236}">
                <a16:creationId xmlns:a16="http://schemas.microsoft.com/office/drawing/2014/main" id="{FB0BC1DF-4EB7-468D-897F-8BE26E8DE7AF}"/>
              </a:ext>
            </a:extLst>
          </p:cNvPr>
          <p:cNvPicPr>
            <a:picLocks noChangeAspect="1"/>
          </p:cNvPicPr>
          <p:nvPr userDrawn="1"/>
        </p:nvPicPr>
        <p:blipFill>
          <a:blip r:embed="rId3"/>
          <a:srcRect/>
          <a:stretch/>
        </p:blipFill>
        <p:spPr>
          <a:xfrm>
            <a:off x="395683" y="306562"/>
            <a:ext cx="1147060" cy="307748"/>
          </a:xfrm>
          <a:prstGeom prst="rect">
            <a:avLst/>
          </a:prstGeom>
        </p:spPr>
      </p:pic>
      <p:sp>
        <p:nvSpPr>
          <p:cNvPr id="11" name="Date Placeholder 3">
            <a:extLst>
              <a:ext uri="{FF2B5EF4-FFF2-40B4-BE49-F238E27FC236}">
                <a16:creationId xmlns:a16="http://schemas.microsoft.com/office/drawing/2014/main" id="{90A4F0AD-04DB-4239-BD9C-E601FEC5B998}"/>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3" name="Slide Number Placeholder 5">
            <a:extLst>
              <a:ext uri="{FF2B5EF4-FFF2-40B4-BE49-F238E27FC236}">
                <a16:creationId xmlns:a16="http://schemas.microsoft.com/office/drawing/2014/main" id="{70FB15D8-E68C-4197-A2EC-1061C6ECE690}"/>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09693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A7203B3-3C78-4860-AF0B-31929B5354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8832" y="-3630"/>
            <a:ext cx="5569286" cy="514349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08" y="4678203"/>
            <a:ext cx="3617840" cy="4616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08954"/>
            <a:ext cx="3608832" cy="2659548"/>
          </a:xfrm>
        </p:spPr>
        <p:txBody>
          <a:bodyPr/>
          <a:lstStyle/>
          <a:p>
            <a:r>
              <a:rPr lang="nb-NO"/>
              <a:t>Klikk på ikonet for å legge til et bilde</a:t>
            </a:r>
            <a:endParaRPr lang="nb-NO" dirty="0"/>
          </a:p>
        </p:txBody>
      </p:sp>
      <p:sp>
        <p:nvSpPr>
          <p:cNvPr id="2" name="Title 1"/>
          <p:cNvSpPr>
            <a:spLocks noGrp="1"/>
          </p:cNvSpPr>
          <p:nvPr>
            <p:ph type="title"/>
          </p:nvPr>
        </p:nvSpPr>
        <p:spPr>
          <a:xfrm>
            <a:off x="4572000" y="1044000"/>
            <a:ext cx="3893820" cy="584775"/>
          </a:xfrm>
        </p:spPr>
        <p:txBody>
          <a:bodyPr wrap="square" anchor="t">
            <a:noAutofit/>
          </a:bodyPr>
          <a:lstStyle>
            <a:lvl1pPr>
              <a:defRPr sz="3200">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572000" y="1645200"/>
            <a:ext cx="3893820" cy="2751540"/>
          </a:xfrm>
        </p:spPr>
        <p:txBody>
          <a:bodyPr wrap="square">
            <a:no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5683" y="306562"/>
            <a:ext cx="1147061" cy="307748"/>
          </a:xfrm>
          <a:prstGeom prst="rect">
            <a:avLst/>
          </a:prstGeom>
        </p:spPr>
      </p:pic>
      <p:sp>
        <p:nvSpPr>
          <p:cNvPr id="11" name="Date Placeholder 3">
            <a:extLst>
              <a:ext uri="{FF2B5EF4-FFF2-40B4-BE49-F238E27FC236}">
                <a16:creationId xmlns:a16="http://schemas.microsoft.com/office/drawing/2014/main" id="{F64D9C66-9810-46CC-99AD-8EA46528B9A4}"/>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3" name="Slide Number Placeholder 5">
            <a:extLst>
              <a:ext uri="{FF2B5EF4-FFF2-40B4-BE49-F238E27FC236}">
                <a16:creationId xmlns:a16="http://schemas.microsoft.com/office/drawing/2014/main" id="{F7CD0A9C-C367-4203-8D62-B5C4AD2A06F3}"/>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143024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C7CC8941-50CD-466F-AD11-0EB710FC0239}"/>
              </a:ext>
            </a:extLst>
          </p:cNvPr>
          <p:cNvPicPr>
            <a:picLocks noChangeAspect="1"/>
          </p:cNvPicPr>
          <p:nvPr userDrawn="1"/>
        </p:nvPicPr>
        <p:blipFill rotWithShape="1">
          <a:blip r:embed="rId2"/>
          <a:srcRect l="39174"/>
          <a:stretch/>
        </p:blipFill>
        <p:spPr>
          <a:xfrm>
            <a:off x="3608832" y="0"/>
            <a:ext cx="5603404" cy="514349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08" y="4678203"/>
            <a:ext cx="3617840" cy="4616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08954"/>
            <a:ext cx="3608832" cy="2659548"/>
          </a:xfrm>
        </p:spPr>
        <p:txBody>
          <a:bodyPr/>
          <a:lstStyle/>
          <a:p>
            <a:r>
              <a:rPr lang="nb-NO"/>
              <a:t>Klikk på ikonet for å legge til et bilde</a:t>
            </a:r>
            <a:endParaRPr lang="nb-NO" dirty="0"/>
          </a:p>
        </p:txBody>
      </p:sp>
      <p:sp>
        <p:nvSpPr>
          <p:cNvPr id="2" name="Title 1"/>
          <p:cNvSpPr>
            <a:spLocks noGrp="1"/>
          </p:cNvSpPr>
          <p:nvPr>
            <p:ph type="title"/>
          </p:nvPr>
        </p:nvSpPr>
        <p:spPr>
          <a:xfrm>
            <a:off x="4572000" y="1044000"/>
            <a:ext cx="3893820" cy="584775"/>
          </a:xfrm>
        </p:spPr>
        <p:txBody>
          <a:bodyPr wrap="square" anchor="t">
            <a:noAutofit/>
          </a:bodyPr>
          <a:lstStyle>
            <a:lvl1pPr>
              <a:defRPr sz="3200">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572000" y="1645200"/>
            <a:ext cx="3893820" cy="2751540"/>
          </a:xfrm>
        </p:spPr>
        <p:txBody>
          <a:bodyPr wrap="square">
            <a:no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5683" y="306562"/>
            <a:ext cx="1147061" cy="307748"/>
          </a:xfrm>
          <a:prstGeom prst="rect">
            <a:avLst/>
          </a:prstGeom>
        </p:spPr>
      </p:pic>
      <p:sp>
        <p:nvSpPr>
          <p:cNvPr id="16" name="Date Placeholder 3">
            <a:extLst>
              <a:ext uri="{FF2B5EF4-FFF2-40B4-BE49-F238E27FC236}">
                <a16:creationId xmlns:a16="http://schemas.microsoft.com/office/drawing/2014/main" id="{EA3493ED-7D50-42BA-8B88-5A9DBCF2A12F}"/>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7" name="Slide Number Placeholder 5">
            <a:extLst>
              <a:ext uri="{FF2B5EF4-FFF2-40B4-BE49-F238E27FC236}">
                <a16:creationId xmlns:a16="http://schemas.microsoft.com/office/drawing/2014/main" id="{4DFB6CD1-3EBD-49CC-9B9B-CAC6D11B6582}"/>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30920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453C8AA-3754-4BF2-A7EC-1B015E28D476}"/>
              </a:ext>
            </a:extLst>
          </p:cNvPr>
          <p:cNvPicPr>
            <a:picLocks noChangeAspect="1"/>
          </p:cNvPicPr>
          <p:nvPr userDrawn="1"/>
        </p:nvPicPr>
        <p:blipFill rotWithShape="1">
          <a:blip r:embed="rId2"/>
          <a:srcRect l="39174"/>
          <a:stretch/>
        </p:blipFill>
        <p:spPr>
          <a:xfrm>
            <a:off x="3608832" y="0"/>
            <a:ext cx="5603404" cy="514349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08" y="4678203"/>
            <a:ext cx="3617840" cy="4616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08954"/>
            <a:ext cx="3608832" cy="2659548"/>
          </a:xfrm>
        </p:spPr>
        <p:txBody>
          <a:bodyPr/>
          <a:lstStyle/>
          <a:p>
            <a:r>
              <a:rPr lang="nb-NO"/>
              <a:t>Klikk på ikonet for å legge til et bilde</a:t>
            </a:r>
            <a:endParaRPr lang="nb-NO" dirty="0"/>
          </a:p>
        </p:txBody>
      </p:sp>
      <p:sp>
        <p:nvSpPr>
          <p:cNvPr id="2" name="Title 1"/>
          <p:cNvSpPr>
            <a:spLocks noGrp="1"/>
          </p:cNvSpPr>
          <p:nvPr>
            <p:ph type="title"/>
          </p:nvPr>
        </p:nvSpPr>
        <p:spPr>
          <a:xfrm>
            <a:off x="4572000" y="1044000"/>
            <a:ext cx="3893820" cy="584775"/>
          </a:xfrm>
        </p:spPr>
        <p:txBody>
          <a:bodyPr wrap="square" anchor="t">
            <a:noAutofit/>
          </a:bodyPr>
          <a:lstStyle>
            <a:lvl1pPr>
              <a:defRPr sz="3200">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572000" y="1645200"/>
            <a:ext cx="3893820" cy="2751540"/>
          </a:xfrm>
        </p:spPr>
        <p:txBody>
          <a:bodyPr wrap="square">
            <a:no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5683" y="306562"/>
            <a:ext cx="1147061" cy="307748"/>
          </a:xfrm>
          <a:prstGeom prst="rect">
            <a:avLst/>
          </a:prstGeom>
        </p:spPr>
      </p:pic>
      <p:sp>
        <p:nvSpPr>
          <p:cNvPr id="14" name="Date Placeholder 3">
            <a:extLst>
              <a:ext uri="{FF2B5EF4-FFF2-40B4-BE49-F238E27FC236}">
                <a16:creationId xmlns:a16="http://schemas.microsoft.com/office/drawing/2014/main" id="{141AC166-CBF8-4314-9029-7833128D78B1}"/>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6" name="Slide Number Placeholder 5">
            <a:extLst>
              <a:ext uri="{FF2B5EF4-FFF2-40B4-BE49-F238E27FC236}">
                <a16:creationId xmlns:a16="http://schemas.microsoft.com/office/drawing/2014/main" id="{7141109F-8F41-431C-A891-553643664540}"/>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1791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97714C2-7C24-4471-B3B6-E969C9ED3EA3}"/>
              </a:ext>
            </a:extLst>
          </p:cNvPr>
          <p:cNvPicPr>
            <a:picLocks noChangeAspect="1"/>
          </p:cNvPicPr>
          <p:nvPr userDrawn="1"/>
        </p:nvPicPr>
        <p:blipFill rotWithShape="1">
          <a:blip r:embed="rId2"/>
          <a:srcRect l="39174"/>
          <a:stretch/>
        </p:blipFill>
        <p:spPr>
          <a:xfrm>
            <a:off x="3608832" y="0"/>
            <a:ext cx="5603404" cy="514349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08" y="4678203"/>
            <a:ext cx="3617840" cy="4616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08954"/>
            <a:ext cx="3608832" cy="2659548"/>
          </a:xfrm>
        </p:spPr>
        <p:txBody>
          <a:bodyPr/>
          <a:lstStyle/>
          <a:p>
            <a:r>
              <a:rPr lang="nb-NO"/>
              <a:t>Klikk på ikonet for å legge til et bilde</a:t>
            </a:r>
            <a:endParaRPr lang="nb-NO" dirty="0"/>
          </a:p>
        </p:txBody>
      </p:sp>
      <p:sp>
        <p:nvSpPr>
          <p:cNvPr id="2" name="Title 1"/>
          <p:cNvSpPr>
            <a:spLocks noGrp="1"/>
          </p:cNvSpPr>
          <p:nvPr>
            <p:ph type="title"/>
          </p:nvPr>
        </p:nvSpPr>
        <p:spPr>
          <a:xfrm>
            <a:off x="4572000" y="1044000"/>
            <a:ext cx="3893820" cy="584775"/>
          </a:xfrm>
        </p:spPr>
        <p:txBody>
          <a:bodyPr wrap="square" anchor="t">
            <a:noAutofit/>
          </a:bodyPr>
          <a:lstStyle>
            <a:lvl1pPr>
              <a:defRPr sz="3200">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572000" y="1645200"/>
            <a:ext cx="3893820" cy="2751540"/>
          </a:xfrm>
        </p:spPr>
        <p:txBody>
          <a:bodyPr wrap="square">
            <a:no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5683" y="306562"/>
            <a:ext cx="1147061" cy="307748"/>
          </a:xfrm>
          <a:prstGeom prst="rect">
            <a:avLst/>
          </a:prstGeom>
        </p:spPr>
      </p:pic>
      <p:sp>
        <p:nvSpPr>
          <p:cNvPr id="13" name="Date Placeholder 3">
            <a:extLst>
              <a:ext uri="{FF2B5EF4-FFF2-40B4-BE49-F238E27FC236}">
                <a16:creationId xmlns:a16="http://schemas.microsoft.com/office/drawing/2014/main" id="{F0FF733B-4171-42D1-AF75-9D7C552E379F}"/>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4" name="Slide Number Placeholder 5">
            <a:extLst>
              <a:ext uri="{FF2B5EF4-FFF2-40B4-BE49-F238E27FC236}">
                <a16:creationId xmlns:a16="http://schemas.microsoft.com/office/drawing/2014/main" id="{4CB931D6-5344-4789-9DD9-3AC62BCDD189}"/>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1902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6DF87C9-0116-45F9-96F2-EB368F415A49}"/>
              </a:ext>
            </a:extLst>
          </p:cNvPr>
          <p:cNvPicPr>
            <a:picLocks noChangeAspect="1"/>
          </p:cNvPicPr>
          <p:nvPr userDrawn="1"/>
        </p:nvPicPr>
        <p:blipFill rotWithShape="1">
          <a:blip r:embed="rId2"/>
          <a:srcRect l="39174"/>
          <a:stretch/>
        </p:blipFill>
        <p:spPr>
          <a:xfrm>
            <a:off x="3608832" y="0"/>
            <a:ext cx="5603404" cy="5143498"/>
          </a:xfrm>
          <a:prstGeom prst="rect">
            <a:avLst/>
          </a:prstGeom>
        </p:spPr>
      </p:pic>
      <p:sp>
        <p:nvSpPr>
          <p:cNvPr id="15" name="Rectangle 7">
            <a:extLst>
              <a:ext uri="{FF2B5EF4-FFF2-40B4-BE49-F238E27FC236}">
                <a16:creationId xmlns:a16="http://schemas.microsoft.com/office/drawing/2014/main" id="{49B04B79-ACE9-4D8C-8A6B-0B507C8FA185}"/>
              </a:ext>
            </a:extLst>
          </p:cNvPr>
          <p:cNvSpPr/>
          <p:nvPr userDrawn="1"/>
        </p:nvSpPr>
        <p:spPr>
          <a:xfrm>
            <a:off x="-9008" y="4678203"/>
            <a:ext cx="3617840" cy="4616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08954"/>
            <a:ext cx="3608832" cy="2659548"/>
          </a:xfrm>
        </p:spPr>
        <p:txBody>
          <a:bodyPr/>
          <a:lstStyle/>
          <a:p>
            <a:r>
              <a:rPr lang="nb-NO"/>
              <a:t>Klikk på ikonet for å legge til et bilde</a:t>
            </a:r>
            <a:endParaRPr lang="nb-NO" dirty="0"/>
          </a:p>
        </p:txBody>
      </p:sp>
      <p:sp>
        <p:nvSpPr>
          <p:cNvPr id="2" name="Title 1"/>
          <p:cNvSpPr>
            <a:spLocks noGrp="1"/>
          </p:cNvSpPr>
          <p:nvPr>
            <p:ph type="title"/>
          </p:nvPr>
        </p:nvSpPr>
        <p:spPr>
          <a:xfrm>
            <a:off x="4572000" y="1044000"/>
            <a:ext cx="3893820" cy="584775"/>
          </a:xfrm>
        </p:spPr>
        <p:txBody>
          <a:bodyPr wrap="square" anchor="t">
            <a:noAutofit/>
          </a:bodyPr>
          <a:lstStyle>
            <a:lvl1pPr>
              <a:defRPr sz="3200">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572000" y="1645200"/>
            <a:ext cx="3893820" cy="2751540"/>
          </a:xfrm>
        </p:spPr>
        <p:txBody>
          <a:bodyPr wrap="square">
            <a:no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en-US"/>
              <a:t>Oslo, d. MMMM</a:t>
            </a:r>
            <a:endParaRPr lang="nb-NO" dirty="0"/>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285750" y="4767263"/>
            <a:ext cx="2057400" cy="273844"/>
          </a:xfrm>
          <a:prstGeom prst="rect">
            <a:avLst/>
          </a:prstGeom>
        </p:spPr>
        <p:txBody>
          <a:bodyPr/>
          <a:lstStyle/>
          <a:p>
            <a:fld id="{F56C1F3B-02AA-4FDD-A3C1-8BB0B09189FE}" type="slidenum">
              <a:rPr lang="nb-NO" smtClean="0"/>
              <a:t>‹#›</a:t>
            </a:fld>
            <a:endParaRPr lang="nb-NO" dirty="0"/>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3"/>
          <a:stretch>
            <a:fillRect/>
          </a:stretch>
        </p:blipFill>
        <p:spPr>
          <a:xfrm>
            <a:off x="395683" y="306562"/>
            <a:ext cx="1147061" cy="307748"/>
          </a:xfrm>
          <a:prstGeom prst="rect">
            <a:avLst/>
          </a:prstGeom>
        </p:spPr>
      </p:pic>
    </p:spTree>
    <p:extLst>
      <p:ext uri="{BB962C8B-B14F-4D97-AF65-F5344CB8AC3E}">
        <p14:creationId xmlns:p14="http://schemas.microsoft.com/office/powerpoint/2010/main" val="170497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6">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CAA1B66-EDCA-4276-9765-CABC5E535CEB}"/>
              </a:ext>
            </a:extLst>
          </p:cNvPr>
          <p:cNvSpPr/>
          <p:nvPr userDrawn="1"/>
        </p:nvSpPr>
        <p:spPr>
          <a:xfrm>
            <a:off x="3608831" y="0"/>
            <a:ext cx="5603404" cy="514349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7">
            <a:extLst>
              <a:ext uri="{FF2B5EF4-FFF2-40B4-BE49-F238E27FC236}">
                <a16:creationId xmlns:a16="http://schemas.microsoft.com/office/drawing/2014/main" id="{49B04B79-ACE9-4D8C-8A6B-0B507C8FA185}"/>
              </a:ext>
            </a:extLst>
          </p:cNvPr>
          <p:cNvSpPr/>
          <p:nvPr userDrawn="1"/>
        </p:nvSpPr>
        <p:spPr>
          <a:xfrm>
            <a:off x="-9008" y="4678203"/>
            <a:ext cx="3617840" cy="4616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
        <p:nvSpPr>
          <p:cNvPr id="12" name="Plassholder for bilde 11">
            <a:extLst>
              <a:ext uri="{FF2B5EF4-FFF2-40B4-BE49-F238E27FC236}">
                <a16:creationId xmlns:a16="http://schemas.microsoft.com/office/drawing/2014/main" id="{BFE2DC8A-6528-4E2A-8BCC-39EB7309EF06}"/>
              </a:ext>
            </a:extLst>
          </p:cNvPr>
          <p:cNvSpPr>
            <a:spLocks noGrp="1"/>
          </p:cNvSpPr>
          <p:nvPr>
            <p:ph type="pic" sz="quarter" idx="13"/>
          </p:nvPr>
        </p:nvSpPr>
        <p:spPr>
          <a:xfrm>
            <a:off x="0" y="2008954"/>
            <a:ext cx="3608832" cy="2659548"/>
          </a:xfrm>
        </p:spPr>
        <p:txBody>
          <a:bodyPr/>
          <a:lstStyle/>
          <a:p>
            <a:r>
              <a:rPr lang="nb-NO"/>
              <a:t>Klikk på ikonet for å legge til et bilde</a:t>
            </a:r>
            <a:endParaRPr lang="nb-NO" dirty="0"/>
          </a:p>
        </p:txBody>
      </p:sp>
      <p:sp>
        <p:nvSpPr>
          <p:cNvPr id="2" name="Title 1"/>
          <p:cNvSpPr>
            <a:spLocks noGrp="1"/>
          </p:cNvSpPr>
          <p:nvPr>
            <p:ph type="title"/>
          </p:nvPr>
        </p:nvSpPr>
        <p:spPr>
          <a:xfrm>
            <a:off x="4572000" y="1044000"/>
            <a:ext cx="3893820" cy="584775"/>
          </a:xfrm>
        </p:spPr>
        <p:txBody>
          <a:bodyPr wrap="square" anchor="t">
            <a:noAutofit/>
          </a:bodyPr>
          <a:lstStyle>
            <a:lvl1pPr>
              <a:defRPr sz="3200">
                <a:solidFill>
                  <a:schemeClr val="bg1"/>
                </a:solidFill>
              </a:defRPr>
            </a:lvl1pPr>
          </a:lstStyle>
          <a:p>
            <a:r>
              <a:rPr lang="nb-NO"/>
              <a:t>Klikk for å redigere tittelstil</a:t>
            </a:r>
            <a:endParaRPr lang="en-US" dirty="0"/>
          </a:p>
        </p:txBody>
      </p:sp>
      <p:sp>
        <p:nvSpPr>
          <p:cNvPr id="3" name="Text Placeholder 2"/>
          <p:cNvSpPr>
            <a:spLocks noGrp="1"/>
          </p:cNvSpPr>
          <p:nvPr>
            <p:ph type="body" idx="1"/>
          </p:nvPr>
        </p:nvSpPr>
        <p:spPr>
          <a:xfrm>
            <a:off x="4572000" y="1645200"/>
            <a:ext cx="3893820" cy="2751540"/>
          </a:xfrm>
        </p:spPr>
        <p:txBody>
          <a:bodyPr wrap="square">
            <a:noAutofit/>
          </a:bodyPr>
          <a:lstStyle>
            <a:lvl1pPr marL="0" indent="0">
              <a:buNone/>
              <a:defRPr sz="19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5" name="Footer Placeholder 4"/>
          <p:cNvSpPr>
            <a:spLocks noGrp="1"/>
          </p:cNvSpPr>
          <p:nvPr>
            <p:ph type="ftr" sz="quarter" idx="11"/>
          </p:nvPr>
        </p:nvSpPr>
        <p:spPr/>
        <p:txBody>
          <a:bodyPr/>
          <a:lstStyle/>
          <a:p>
            <a:endParaRPr lang="nb-NO"/>
          </a:p>
        </p:txBody>
      </p:sp>
      <p:pic>
        <p:nvPicPr>
          <p:cNvPr id="7" name="Picture 14" descr="A sign in the dark&#10;&#10;Description automatically generated">
            <a:extLst>
              <a:ext uri="{FF2B5EF4-FFF2-40B4-BE49-F238E27FC236}">
                <a16:creationId xmlns:a16="http://schemas.microsoft.com/office/drawing/2014/main" id="{5731C89E-9F76-4569-9DD7-E71A40F0BDD9}"/>
              </a:ext>
            </a:extLst>
          </p:cNvPr>
          <p:cNvPicPr>
            <a:picLocks noChangeAspect="1"/>
          </p:cNvPicPr>
          <p:nvPr userDrawn="1"/>
        </p:nvPicPr>
        <p:blipFill>
          <a:blip r:embed="rId2"/>
          <a:stretch>
            <a:fillRect/>
          </a:stretch>
        </p:blipFill>
        <p:spPr>
          <a:xfrm>
            <a:off x="395683" y="306562"/>
            <a:ext cx="1147061" cy="307748"/>
          </a:xfrm>
          <a:prstGeom prst="rect">
            <a:avLst/>
          </a:prstGeom>
        </p:spPr>
      </p:pic>
      <p:sp>
        <p:nvSpPr>
          <p:cNvPr id="13" name="Date Placeholder 3">
            <a:extLst>
              <a:ext uri="{FF2B5EF4-FFF2-40B4-BE49-F238E27FC236}">
                <a16:creationId xmlns:a16="http://schemas.microsoft.com/office/drawing/2014/main" id="{12937E04-2895-46D5-AE8C-EDEFADEA2660}"/>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4" name="Slide Number Placeholder 5">
            <a:extLst>
              <a:ext uri="{FF2B5EF4-FFF2-40B4-BE49-F238E27FC236}">
                <a16:creationId xmlns:a16="http://schemas.microsoft.com/office/drawing/2014/main" id="{9F63E8BC-8D24-4899-8147-72DFAC2ADEA4}"/>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970970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4" name="Footer Placeholder 3"/>
          <p:cNvSpPr>
            <a:spLocks noGrp="1"/>
          </p:cNvSpPr>
          <p:nvPr>
            <p:ph type="ftr" sz="quarter" idx="11"/>
          </p:nvPr>
        </p:nvSpPr>
        <p:spPr/>
        <p:txBody>
          <a:bodyPr/>
          <a:lstStyle/>
          <a:p>
            <a:endParaRPr lang="nb-NO"/>
          </a:p>
        </p:txBody>
      </p:sp>
      <p:sp>
        <p:nvSpPr>
          <p:cNvPr id="6" name="Date Placeholder 3">
            <a:extLst>
              <a:ext uri="{FF2B5EF4-FFF2-40B4-BE49-F238E27FC236}">
                <a16:creationId xmlns:a16="http://schemas.microsoft.com/office/drawing/2014/main" id="{541C2469-B3A4-4DF1-9260-20B525C364E1}"/>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7" name="Slide Number Placeholder 5">
            <a:extLst>
              <a:ext uri="{FF2B5EF4-FFF2-40B4-BE49-F238E27FC236}">
                <a16:creationId xmlns:a16="http://schemas.microsoft.com/office/drawing/2014/main" id="{DF677A86-892C-402D-99C4-EEE569C9D495}"/>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63155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are tittel (mør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269A6B-3AA7-4966-A657-BD2BE3133218}"/>
              </a:ext>
            </a:extLst>
          </p:cNvPr>
          <p:cNvPicPr>
            <a:picLocks noChangeAspect="1"/>
          </p:cNvPicPr>
          <p:nvPr userDrawn="1"/>
        </p:nvPicPr>
        <p:blipFill>
          <a:blip r:embed="rId2"/>
          <a:srcRect/>
          <a:stretch/>
        </p:blipFill>
        <p:spPr>
          <a:xfrm>
            <a:off x="0" y="0"/>
            <a:ext cx="9212238" cy="5143499"/>
          </a:xfrm>
          <a:prstGeom prst="rect">
            <a:avLst/>
          </a:prstGeom>
        </p:spPr>
      </p:pic>
      <p:pic>
        <p:nvPicPr>
          <p:cNvPr id="9" name="Picture 11">
            <a:extLst>
              <a:ext uri="{FF2B5EF4-FFF2-40B4-BE49-F238E27FC236}">
                <a16:creationId xmlns:a16="http://schemas.microsoft.com/office/drawing/2014/main" id="{F5FBA889-2E9A-426C-AC74-96049F841962}"/>
              </a:ext>
            </a:extLst>
          </p:cNvPr>
          <p:cNvPicPr>
            <a:picLocks noChangeAspect="1"/>
          </p:cNvPicPr>
          <p:nvPr userDrawn="1"/>
        </p:nvPicPr>
        <p:blipFill>
          <a:blip r:embed="rId3"/>
          <a:srcRect/>
          <a:stretch/>
        </p:blipFill>
        <p:spPr>
          <a:xfrm>
            <a:off x="395683" y="306562"/>
            <a:ext cx="1147060" cy="307748"/>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nb-NO"/>
              <a:t>Klikk for å redigere tittelstil</a:t>
            </a:r>
            <a:endParaRPr lang="en-US" dirty="0"/>
          </a:p>
        </p:txBody>
      </p:sp>
      <p:sp>
        <p:nvSpPr>
          <p:cNvPr id="4" name="Footer Placeholder 3"/>
          <p:cNvSpPr>
            <a:spLocks noGrp="1"/>
          </p:cNvSpPr>
          <p:nvPr>
            <p:ph type="ftr" sz="quarter" idx="11"/>
          </p:nvPr>
        </p:nvSpPr>
        <p:spPr/>
        <p:txBody>
          <a:bodyPr/>
          <a:lstStyle/>
          <a:p>
            <a:endParaRPr lang="nb-NO"/>
          </a:p>
        </p:txBody>
      </p:sp>
      <p:sp>
        <p:nvSpPr>
          <p:cNvPr id="8" name="Date Placeholder 3">
            <a:extLst>
              <a:ext uri="{FF2B5EF4-FFF2-40B4-BE49-F238E27FC236}">
                <a16:creationId xmlns:a16="http://schemas.microsoft.com/office/drawing/2014/main" id="{1BB2FD37-9108-41F5-B6DB-5F92555D999D}"/>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92B4B3A9-6639-43C2-8190-0A0EF305B154}"/>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410301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pic>
        <p:nvPicPr>
          <p:cNvPr id="6" name="Picture 14" descr="A person wearing a helmet&#10;&#10;Description automatically generated">
            <a:extLst>
              <a:ext uri="{FF2B5EF4-FFF2-40B4-BE49-F238E27FC236}">
                <a16:creationId xmlns:a16="http://schemas.microsoft.com/office/drawing/2014/main" id="{11FE573C-A432-42D1-A4DE-F2575FA3445F}"/>
              </a:ext>
            </a:extLst>
          </p:cNvPr>
          <p:cNvPicPr>
            <a:picLocks noChangeAspect="1"/>
          </p:cNvPicPr>
          <p:nvPr userDrawn="1"/>
        </p:nvPicPr>
        <p:blipFill rotWithShape="1">
          <a:blip r:embed="rId2"/>
          <a:srcRect r="50370"/>
          <a:stretch/>
        </p:blipFill>
        <p:spPr>
          <a:xfrm>
            <a:off x="-1" y="0"/>
            <a:ext cx="4572001" cy="5143500"/>
          </a:xfrm>
          <a:prstGeom prst="rect">
            <a:avLst/>
          </a:prstGeom>
        </p:spPr>
      </p:pic>
      <p:pic>
        <p:nvPicPr>
          <p:cNvPr id="10" name="Picture 12" descr="A picture containing drawing&#10;&#10;Description automatically generated">
            <a:extLst>
              <a:ext uri="{FF2B5EF4-FFF2-40B4-BE49-F238E27FC236}">
                <a16:creationId xmlns:a16="http://schemas.microsoft.com/office/drawing/2014/main" id="{A53EADBF-0D66-44F5-8A21-15C0A88D3164}"/>
              </a:ext>
            </a:extLst>
          </p:cNvPr>
          <p:cNvPicPr>
            <a:picLocks noChangeAspect="1"/>
          </p:cNvPicPr>
          <p:nvPr userDrawn="1"/>
        </p:nvPicPr>
        <p:blipFill>
          <a:blip r:embed="rId3"/>
          <a:stretch>
            <a:fillRect/>
          </a:stretch>
        </p:blipFill>
        <p:spPr>
          <a:xfrm>
            <a:off x="425302" y="449607"/>
            <a:ext cx="1644302" cy="441154"/>
          </a:xfrm>
          <a:prstGeom prst="rect">
            <a:avLst/>
          </a:prstGeom>
        </p:spPr>
      </p:pic>
      <p:sp>
        <p:nvSpPr>
          <p:cNvPr id="2" name="Title 1"/>
          <p:cNvSpPr>
            <a:spLocks noGrp="1"/>
          </p:cNvSpPr>
          <p:nvPr>
            <p:ph type="ctrTitle"/>
          </p:nvPr>
        </p:nvSpPr>
        <p:spPr>
          <a:xfrm>
            <a:off x="349244" y="1872234"/>
            <a:ext cx="3917956" cy="584775"/>
          </a:xfrm>
        </p:spPr>
        <p:txBody>
          <a:bodyPr wrap="square" anchor="t">
            <a:noAutofit/>
          </a:bodyPr>
          <a:lstStyle>
            <a:lvl1pPr algn="l">
              <a:defRPr sz="3200" b="1">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349244" y="2366755"/>
            <a:ext cx="3917956" cy="1077218"/>
          </a:xfrm>
        </p:spPr>
        <p:txBody>
          <a:bodyPr wrap="square" anchor="t">
            <a:noAutofit/>
          </a:bodyPr>
          <a:lstStyle>
            <a:lvl1pPr marL="0" indent="0" algn="l">
              <a:buNone/>
              <a:defRPr sz="32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2879835" y="4176522"/>
            <a:ext cx="1387366" cy="273844"/>
          </a:xfrm>
        </p:spPr>
        <p:txBody>
          <a:bodyPr/>
          <a:lstStyle>
            <a:lvl1pPr>
              <a:defRPr sz="1200"/>
            </a:lvl1pPr>
          </a:lstStyle>
          <a:p>
            <a:pPr algn="r"/>
            <a:r>
              <a:rPr lang="en-US" dirty="0"/>
              <a:t>Oslo, d. MMMM</a:t>
            </a:r>
            <a:endParaRPr lang="nb-NO" dirty="0"/>
          </a:p>
        </p:txBody>
      </p:sp>
      <p:sp>
        <p:nvSpPr>
          <p:cNvPr id="5" name="Footer Placeholder 4"/>
          <p:cNvSpPr>
            <a:spLocks noGrp="1"/>
          </p:cNvSpPr>
          <p:nvPr>
            <p:ph type="ftr" sz="quarter" idx="11"/>
          </p:nvPr>
        </p:nvSpPr>
        <p:spPr/>
        <p:txBody>
          <a:bodyPr/>
          <a:lstStyle/>
          <a:p>
            <a:endParaRPr lang="nb-NO"/>
          </a:p>
        </p:txBody>
      </p:sp>
      <p:sp>
        <p:nvSpPr>
          <p:cNvPr id="12" name="Plassholder for tekst 11">
            <a:extLst>
              <a:ext uri="{FF2B5EF4-FFF2-40B4-BE49-F238E27FC236}">
                <a16:creationId xmlns:a16="http://schemas.microsoft.com/office/drawing/2014/main" id="{B719409E-AFBC-4160-BBDE-CB6FFDE68354}"/>
              </a:ext>
            </a:extLst>
          </p:cNvPr>
          <p:cNvSpPr>
            <a:spLocks noGrp="1"/>
          </p:cNvSpPr>
          <p:nvPr>
            <p:ph type="body" sz="quarter" idx="12" hasCustomPrompt="1"/>
          </p:nvPr>
        </p:nvSpPr>
        <p:spPr>
          <a:xfrm>
            <a:off x="349244" y="4176522"/>
            <a:ext cx="1938718" cy="274638"/>
          </a:xfrm>
        </p:spPr>
        <p:txBody>
          <a:bodyPr>
            <a:noAutofit/>
          </a:bodyPr>
          <a:lstStyle>
            <a:lvl1pPr marL="0" indent="0">
              <a:buNone/>
              <a:defRPr sz="1200">
                <a:solidFill>
                  <a:schemeClr val="bg1"/>
                </a:solidFill>
              </a:defRPr>
            </a:lvl1pPr>
          </a:lstStyle>
          <a:p>
            <a:pPr lvl="0"/>
            <a:r>
              <a:rPr lang="nb-NO" dirty="0"/>
              <a:t>Navn </a:t>
            </a:r>
            <a:r>
              <a:rPr lang="nb-NO" dirty="0" err="1"/>
              <a:t>Navnesen</a:t>
            </a:r>
            <a:endParaRPr lang="nb-NO" dirty="0"/>
          </a:p>
        </p:txBody>
      </p:sp>
      <p:sp>
        <p:nvSpPr>
          <p:cNvPr id="8" name="Plassholder for bilde 7">
            <a:extLst>
              <a:ext uri="{FF2B5EF4-FFF2-40B4-BE49-F238E27FC236}">
                <a16:creationId xmlns:a16="http://schemas.microsoft.com/office/drawing/2014/main" id="{74907EE7-174B-4A79-8D75-568F2ABFB834}"/>
              </a:ext>
            </a:extLst>
          </p:cNvPr>
          <p:cNvSpPr>
            <a:spLocks noGrp="1"/>
          </p:cNvSpPr>
          <p:nvPr>
            <p:ph type="pic" sz="quarter" idx="13"/>
          </p:nvPr>
        </p:nvSpPr>
        <p:spPr>
          <a:xfrm>
            <a:off x="4571999" y="0"/>
            <a:ext cx="4572001" cy="4981903"/>
          </a:xfrm>
        </p:spPr>
        <p:txBody>
          <a:bodyPr/>
          <a:lstStyle/>
          <a:p>
            <a:r>
              <a:rPr lang="nb-NO"/>
              <a:t>Klikk på ikonet for å legge til et bilde</a:t>
            </a:r>
          </a:p>
        </p:txBody>
      </p:sp>
      <p:sp>
        <p:nvSpPr>
          <p:cNvPr id="9" name="Rectangle 7">
            <a:extLst>
              <a:ext uri="{FF2B5EF4-FFF2-40B4-BE49-F238E27FC236}">
                <a16:creationId xmlns:a16="http://schemas.microsoft.com/office/drawing/2014/main" id="{97E52F66-E715-4BF5-AF2A-2D272A07E0AE}"/>
              </a:ext>
            </a:extLst>
          </p:cNvPr>
          <p:cNvSpPr/>
          <p:nvPr userDrawn="1"/>
        </p:nvSpPr>
        <p:spPr>
          <a:xfrm>
            <a:off x="-9008" y="4981903"/>
            <a:ext cx="9153008" cy="157965"/>
          </a:xfrm>
          <a:prstGeom prst="rect">
            <a:avLst/>
          </a:prstGeom>
          <a:solidFill>
            <a:srgbClr val="785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rgbClr val="785AAA"/>
              </a:solidFill>
            </a:endParaRPr>
          </a:p>
        </p:txBody>
      </p:sp>
    </p:spTree>
    <p:extLst>
      <p:ext uri="{BB962C8B-B14F-4D97-AF65-F5344CB8AC3E}">
        <p14:creationId xmlns:p14="http://schemas.microsoft.com/office/powerpoint/2010/main" val="18414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
        <p:nvSpPr>
          <p:cNvPr id="6" name="Plassholder for media 5">
            <a:extLst>
              <a:ext uri="{FF2B5EF4-FFF2-40B4-BE49-F238E27FC236}">
                <a16:creationId xmlns:a16="http://schemas.microsoft.com/office/drawing/2014/main" id="{985DB4C3-0AA1-467C-9350-C1363C8EAD48}"/>
              </a:ext>
            </a:extLst>
          </p:cNvPr>
          <p:cNvSpPr>
            <a:spLocks noGrp="1"/>
          </p:cNvSpPr>
          <p:nvPr>
            <p:ph type="media" sz="quarter" idx="12"/>
          </p:nvPr>
        </p:nvSpPr>
        <p:spPr>
          <a:xfrm>
            <a:off x="0" y="0"/>
            <a:ext cx="9144000" cy="5143500"/>
          </a:xfrm>
        </p:spPr>
        <p:txBody>
          <a:bodyPr/>
          <a:lstStyle/>
          <a:p>
            <a:r>
              <a:rPr lang="nb-NO"/>
              <a:t>Klikk ikonet for å legge til media</a:t>
            </a:r>
          </a:p>
        </p:txBody>
      </p:sp>
    </p:spTree>
    <p:extLst>
      <p:ext uri="{BB962C8B-B14F-4D97-AF65-F5344CB8AC3E}">
        <p14:creationId xmlns:p14="http://schemas.microsoft.com/office/powerpoint/2010/main" val="4105910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
        <p:nvSpPr>
          <p:cNvPr id="5" name="Date Placeholder 3">
            <a:extLst>
              <a:ext uri="{FF2B5EF4-FFF2-40B4-BE49-F238E27FC236}">
                <a16:creationId xmlns:a16="http://schemas.microsoft.com/office/drawing/2014/main" id="{01D1106F-3AF6-4641-AFEC-CB10634FD9F4}"/>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6" name="Slide Number Placeholder 5">
            <a:extLst>
              <a:ext uri="{FF2B5EF4-FFF2-40B4-BE49-F238E27FC236}">
                <a16:creationId xmlns:a16="http://schemas.microsoft.com/office/drawing/2014/main" id="{784E2181-6856-41DB-A893-2C8E010CA813}"/>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3075873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55E2B6-2249-447D-8B2A-89EFE3CDFB5A}"/>
              </a:ext>
            </a:extLst>
          </p:cNvPr>
          <p:cNvSpPr>
            <a:spLocks noGrp="1"/>
          </p:cNvSpPr>
          <p:nvPr>
            <p:ph type="ctrTitle"/>
          </p:nvPr>
        </p:nvSpPr>
        <p:spPr>
          <a:xfrm>
            <a:off x="1143000" y="841772"/>
            <a:ext cx="6858000" cy="17907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FF3A37D0-B9BE-4D79-ACE4-06CA780CC37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121C70FA-C18D-45C1-A246-C150C89C5C93}"/>
              </a:ext>
            </a:extLst>
          </p:cNvPr>
          <p:cNvSpPr>
            <a:spLocks noGrp="1"/>
          </p:cNvSpPr>
          <p:nvPr>
            <p:ph type="dt" sz="half" idx="10"/>
          </p:nvPr>
        </p:nvSpPr>
        <p:spPr/>
        <p:txBody>
          <a:bodyPr/>
          <a:lstStyle/>
          <a:p>
            <a:fld id="{D045A651-AA05-4F8E-9027-AD87168C14F3}" type="datetimeFigureOut">
              <a:rPr lang="nb-NO" smtClean="0"/>
              <a:t>15.07.2021</a:t>
            </a:fld>
            <a:endParaRPr lang="nb-NO"/>
          </a:p>
        </p:txBody>
      </p:sp>
      <p:sp>
        <p:nvSpPr>
          <p:cNvPr id="5" name="Plassholder for bunntekst 4">
            <a:extLst>
              <a:ext uri="{FF2B5EF4-FFF2-40B4-BE49-F238E27FC236}">
                <a16:creationId xmlns:a16="http://schemas.microsoft.com/office/drawing/2014/main" id="{22A1416F-AE17-4487-AC88-46AE0541D0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E48A48-3317-43C7-8744-00B7186C4D0B}"/>
              </a:ext>
            </a:extLst>
          </p:cNvPr>
          <p:cNvSpPr>
            <a:spLocks noGrp="1"/>
          </p:cNvSpPr>
          <p:nvPr>
            <p:ph type="sldNum" sz="quarter" idx="12"/>
          </p:nvPr>
        </p:nvSpPr>
        <p:spPr/>
        <p:txBody>
          <a:bodyPr/>
          <a:lstStyle/>
          <a:p>
            <a:fld id="{9D30E633-CD8C-4EE7-86AE-0D9D2DC820E9}" type="slidenum">
              <a:rPr lang="nb-NO" smtClean="0"/>
              <a:t>‹#›</a:t>
            </a:fld>
            <a:endParaRPr lang="nb-NO"/>
          </a:p>
        </p:txBody>
      </p:sp>
    </p:spTree>
    <p:extLst>
      <p:ext uri="{BB962C8B-B14F-4D97-AF65-F5344CB8AC3E}">
        <p14:creationId xmlns:p14="http://schemas.microsoft.com/office/powerpoint/2010/main" val="111409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7" name="Date Placeholder 3">
            <a:extLst>
              <a:ext uri="{FF2B5EF4-FFF2-40B4-BE49-F238E27FC236}">
                <a16:creationId xmlns:a16="http://schemas.microsoft.com/office/drawing/2014/main" id="{9B872C07-0B94-4615-9EBD-BE50F4251E0E}"/>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8" name="Slide Number Placeholder 5">
            <a:extLst>
              <a:ext uri="{FF2B5EF4-FFF2-40B4-BE49-F238E27FC236}">
                <a16:creationId xmlns:a16="http://schemas.microsoft.com/office/drawing/2014/main" id="{81702C8C-6216-4A95-9A35-11380239F18A}"/>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405845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2">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32A380E3-3344-48AF-A84A-8B73D3249D05}"/>
              </a:ext>
            </a:extLst>
          </p:cNvPr>
          <p:cNvPicPr>
            <a:picLocks noChangeAspect="1"/>
          </p:cNvPicPr>
          <p:nvPr userDrawn="1"/>
        </p:nvPicPr>
        <p:blipFill rotWithShape="1">
          <a:blip r:embed="rId2"/>
          <a:srcRect r="740" b="8863"/>
          <a:stretch/>
        </p:blipFill>
        <p:spPr>
          <a:xfrm>
            <a:off x="0" y="0"/>
            <a:ext cx="9144000" cy="4687614"/>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9" name="Date Placeholder 3">
            <a:extLst>
              <a:ext uri="{FF2B5EF4-FFF2-40B4-BE49-F238E27FC236}">
                <a16:creationId xmlns:a16="http://schemas.microsoft.com/office/drawing/2014/main" id="{71E3C973-F35C-4C7A-A0CE-816E9844EC6C}"/>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5C50EC99-F838-4508-8AA6-B3ACF5318FBF}"/>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69546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320400" y="2086302"/>
            <a:ext cx="2611643" cy="1762097"/>
          </a:xfrm>
        </p:spPr>
        <p:txBody>
          <a:bodyPr>
            <a:normAutofit/>
          </a:bodyPr>
          <a:lstStyle>
            <a:lvl1pPr>
              <a:spcBef>
                <a:spcPts val="1440"/>
              </a:spcBef>
              <a:defRPr sz="1200"/>
            </a:lvl1pPr>
            <a:lvl2pPr>
              <a:spcBef>
                <a:spcPts val="1440"/>
              </a:spcBef>
              <a:defRPr sz="1200"/>
            </a:lvl2pPr>
          </a:lstStyle>
          <a:p>
            <a:pPr lvl="0"/>
            <a:r>
              <a:rPr lang="nb-NO"/>
              <a:t>Klikk for å redigere tekststiler i malen</a:t>
            </a:r>
          </a:p>
          <a:p>
            <a:pPr lvl="1"/>
            <a:r>
              <a:rPr lang="nb-NO"/>
              <a:t>Andre nivå</a:t>
            </a:r>
          </a:p>
        </p:txBody>
      </p:sp>
      <p:sp>
        <p:nvSpPr>
          <p:cNvPr id="5" name="Footer Placeholder 4"/>
          <p:cNvSpPr>
            <a:spLocks noGrp="1"/>
          </p:cNvSpPr>
          <p:nvPr>
            <p:ph type="ftr" sz="quarter" idx="11"/>
          </p:nvPr>
        </p:nvSpPr>
        <p:spPr/>
        <p:txBody>
          <a:bodyPr/>
          <a:lstStyle/>
          <a:p>
            <a:endParaRPr lang="nb-NO"/>
          </a:p>
        </p:txBody>
      </p:sp>
      <p:sp>
        <p:nvSpPr>
          <p:cNvPr id="11" name="Content Placeholder 2">
            <a:extLst>
              <a:ext uri="{FF2B5EF4-FFF2-40B4-BE49-F238E27FC236}">
                <a16:creationId xmlns:a16="http://schemas.microsoft.com/office/drawing/2014/main" id="{F8E8607D-8DAE-40E5-9D4D-2FB8BCB4AC36}"/>
              </a:ext>
            </a:extLst>
          </p:cNvPr>
          <p:cNvSpPr>
            <a:spLocks noGrp="1"/>
          </p:cNvSpPr>
          <p:nvPr>
            <p:ph idx="13"/>
          </p:nvPr>
        </p:nvSpPr>
        <p:spPr>
          <a:xfrm>
            <a:off x="3266178" y="2086301"/>
            <a:ext cx="2611643" cy="1762097"/>
          </a:xfrm>
        </p:spPr>
        <p:txBody>
          <a:bodyPr>
            <a:normAutofit/>
          </a:bodyPr>
          <a:lstStyle>
            <a:lvl1pPr>
              <a:spcBef>
                <a:spcPts val="1440"/>
              </a:spcBef>
              <a:defRPr sz="1200"/>
            </a:lvl1pPr>
            <a:lvl2pPr>
              <a:spcBef>
                <a:spcPts val="1440"/>
              </a:spcBef>
              <a:defRPr sz="1200"/>
            </a:lvl2pPr>
          </a:lstStyle>
          <a:p>
            <a:pPr lvl="0"/>
            <a:r>
              <a:rPr lang="nb-NO"/>
              <a:t>Klikk for å redigere tekststiler i malen</a:t>
            </a:r>
          </a:p>
          <a:p>
            <a:pPr lvl="1"/>
            <a:r>
              <a:rPr lang="nb-NO"/>
              <a:t>Andre nivå</a:t>
            </a:r>
          </a:p>
        </p:txBody>
      </p:sp>
      <p:sp>
        <p:nvSpPr>
          <p:cNvPr id="13" name="Content Placeholder 2">
            <a:extLst>
              <a:ext uri="{FF2B5EF4-FFF2-40B4-BE49-F238E27FC236}">
                <a16:creationId xmlns:a16="http://schemas.microsoft.com/office/drawing/2014/main" id="{346DB96D-59F1-4359-9F6D-154B74DF87A0}"/>
              </a:ext>
            </a:extLst>
          </p:cNvPr>
          <p:cNvSpPr>
            <a:spLocks noGrp="1"/>
          </p:cNvSpPr>
          <p:nvPr>
            <p:ph idx="14"/>
          </p:nvPr>
        </p:nvSpPr>
        <p:spPr>
          <a:xfrm>
            <a:off x="6211957" y="2086300"/>
            <a:ext cx="2611643" cy="1762097"/>
          </a:xfrm>
        </p:spPr>
        <p:txBody>
          <a:bodyPr>
            <a:normAutofit/>
          </a:bodyPr>
          <a:lstStyle>
            <a:lvl1pPr>
              <a:spcBef>
                <a:spcPts val="1440"/>
              </a:spcBef>
              <a:defRPr sz="1200"/>
            </a:lvl1pPr>
            <a:lvl2pPr>
              <a:spcBef>
                <a:spcPts val="1440"/>
              </a:spcBef>
              <a:defRPr sz="1200"/>
            </a:lvl2pPr>
          </a:lstStyle>
          <a:p>
            <a:pPr lvl="0"/>
            <a:r>
              <a:rPr lang="nb-NO"/>
              <a:t>Klikk for å redigere tekststiler i malen</a:t>
            </a:r>
          </a:p>
          <a:p>
            <a:pPr lvl="1"/>
            <a:r>
              <a:rPr lang="nb-NO"/>
              <a:t>Andre nivå</a:t>
            </a:r>
          </a:p>
        </p:txBody>
      </p:sp>
      <p:sp>
        <p:nvSpPr>
          <p:cNvPr id="9" name="Plassholder for tekst 8">
            <a:extLst>
              <a:ext uri="{FF2B5EF4-FFF2-40B4-BE49-F238E27FC236}">
                <a16:creationId xmlns:a16="http://schemas.microsoft.com/office/drawing/2014/main" id="{374B04BB-FD5A-4FFC-9B9E-97A6DC3B58BD}"/>
              </a:ext>
            </a:extLst>
          </p:cNvPr>
          <p:cNvSpPr>
            <a:spLocks noGrp="1"/>
          </p:cNvSpPr>
          <p:nvPr>
            <p:ph type="body" sz="quarter" idx="15" hasCustomPrompt="1"/>
          </p:nvPr>
        </p:nvSpPr>
        <p:spPr>
          <a:xfrm>
            <a:off x="320400" y="1909409"/>
            <a:ext cx="2610224" cy="276999"/>
          </a:xfrm>
        </p:spPr>
        <p:txBody>
          <a:bodyPr wrap="square">
            <a:spAutoFit/>
          </a:bodyPr>
          <a:lstStyle>
            <a:lvl1pPr marL="0" indent="0">
              <a:buNone/>
              <a:defRPr sz="1200" b="1"/>
            </a:lvl1pPr>
          </a:lstStyle>
          <a:p>
            <a:pPr lvl="0"/>
            <a:r>
              <a:rPr lang="nb-NO" dirty="0"/>
              <a:t>Mellomtittel</a:t>
            </a:r>
          </a:p>
        </p:txBody>
      </p:sp>
      <p:sp>
        <p:nvSpPr>
          <p:cNvPr id="14" name="Plassholder for tekst 8">
            <a:extLst>
              <a:ext uri="{FF2B5EF4-FFF2-40B4-BE49-F238E27FC236}">
                <a16:creationId xmlns:a16="http://schemas.microsoft.com/office/drawing/2014/main" id="{38FBEAB8-FA02-4832-B0B7-C998884CB13B}"/>
              </a:ext>
            </a:extLst>
          </p:cNvPr>
          <p:cNvSpPr>
            <a:spLocks noGrp="1"/>
          </p:cNvSpPr>
          <p:nvPr>
            <p:ph type="body" sz="quarter" idx="16" hasCustomPrompt="1"/>
          </p:nvPr>
        </p:nvSpPr>
        <p:spPr>
          <a:xfrm>
            <a:off x="3267597" y="1909406"/>
            <a:ext cx="2610224" cy="276999"/>
          </a:xfrm>
        </p:spPr>
        <p:txBody>
          <a:bodyPr wrap="square">
            <a:spAutoFit/>
          </a:bodyPr>
          <a:lstStyle>
            <a:lvl1pPr marL="0" indent="0">
              <a:buNone/>
              <a:defRPr sz="1200" b="1"/>
            </a:lvl1pPr>
          </a:lstStyle>
          <a:p>
            <a:pPr lvl="0"/>
            <a:r>
              <a:rPr lang="nb-NO" dirty="0"/>
              <a:t>Mellomtittel</a:t>
            </a:r>
          </a:p>
        </p:txBody>
      </p:sp>
      <p:sp>
        <p:nvSpPr>
          <p:cNvPr id="15" name="Plassholder for tekst 8">
            <a:extLst>
              <a:ext uri="{FF2B5EF4-FFF2-40B4-BE49-F238E27FC236}">
                <a16:creationId xmlns:a16="http://schemas.microsoft.com/office/drawing/2014/main" id="{7744D5D7-19CB-495C-BC29-7294A1FD4252}"/>
              </a:ext>
            </a:extLst>
          </p:cNvPr>
          <p:cNvSpPr>
            <a:spLocks noGrp="1"/>
          </p:cNvSpPr>
          <p:nvPr>
            <p:ph type="body" sz="quarter" idx="17" hasCustomPrompt="1"/>
          </p:nvPr>
        </p:nvSpPr>
        <p:spPr>
          <a:xfrm>
            <a:off x="6214794" y="1909403"/>
            <a:ext cx="2610224" cy="276999"/>
          </a:xfrm>
        </p:spPr>
        <p:txBody>
          <a:bodyPr wrap="square">
            <a:spAutoFit/>
          </a:bodyPr>
          <a:lstStyle>
            <a:lvl1pPr marL="0" indent="0">
              <a:buNone/>
              <a:defRPr sz="1200" b="1"/>
            </a:lvl1pPr>
          </a:lstStyle>
          <a:p>
            <a:pPr lvl="0"/>
            <a:r>
              <a:rPr lang="nb-NO" dirty="0"/>
              <a:t>Mellomtittel</a:t>
            </a:r>
          </a:p>
        </p:txBody>
      </p:sp>
      <p:sp>
        <p:nvSpPr>
          <p:cNvPr id="17" name="Date Placeholder 3">
            <a:extLst>
              <a:ext uri="{FF2B5EF4-FFF2-40B4-BE49-F238E27FC236}">
                <a16:creationId xmlns:a16="http://schemas.microsoft.com/office/drawing/2014/main" id="{95C76756-6068-41E0-8CFC-7C9320423948}"/>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8" name="Slide Number Placeholder 5">
            <a:extLst>
              <a:ext uri="{FF2B5EF4-FFF2-40B4-BE49-F238E27FC236}">
                <a16:creationId xmlns:a16="http://schemas.microsoft.com/office/drawing/2014/main" id="{74CE91EB-34F6-4EC1-89E7-F6C28767CA01}"/>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122997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6" name="Footer Placeholder 5"/>
          <p:cNvSpPr>
            <a:spLocks noGrp="1"/>
          </p:cNvSpPr>
          <p:nvPr>
            <p:ph type="ftr" sz="quarter" idx="11"/>
          </p:nvPr>
        </p:nvSpPr>
        <p:spPr/>
        <p:txBody>
          <a:bodyPr/>
          <a:lstStyle/>
          <a:p>
            <a:endParaRPr lang="nb-NO"/>
          </a:p>
        </p:txBody>
      </p:sp>
      <p:sp>
        <p:nvSpPr>
          <p:cNvPr id="8" name="Content Placeholder 2">
            <a:extLst>
              <a:ext uri="{FF2B5EF4-FFF2-40B4-BE49-F238E27FC236}">
                <a16:creationId xmlns:a16="http://schemas.microsoft.com/office/drawing/2014/main" id="{4FAB94D9-E25B-4B25-9815-70E723A96ECC}"/>
              </a:ext>
            </a:extLst>
          </p:cNvPr>
          <p:cNvSpPr>
            <a:spLocks noGrp="1"/>
          </p:cNvSpPr>
          <p:nvPr>
            <p:ph idx="1"/>
          </p:nvPr>
        </p:nvSpPr>
        <p:spPr>
          <a:xfrm>
            <a:off x="320400" y="1806061"/>
            <a:ext cx="4082400" cy="253710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Content Placeholder 2">
            <a:extLst>
              <a:ext uri="{FF2B5EF4-FFF2-40B4-BE49-F238E27FC236}">
                <a16:creationId xmlns:a16="http://schemas.microsoft.com/office/drawing/2014/main" id="{2A0BBEF6-AAFF-4AA5-BED2-CA4B0D434265}"/>
              </a:ext>
            </a:extLst>
          </p:cNvPr>
          <p:cNvSpPr>
            <a:spLocks noGrp="1"/>
          </p:cNvSpPr>
          <p:nvPr>
            <p:ph idx="13"/>
          </p:nvPr>
        </p:nvSpPr>
        <p:spPr>
          <a:xfrm>
            <a:off x="4629600" y="1806061"/>
            <a:ext cx="4082400" cy="253710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Date Placeholder 3">
            <a:extLst>
              <a:ext uri="{FF2B5EF4-FFF2-40B4-BE49-F238E27FC236}">
                <a16:creationId xmlns:a16="http://schemas.microsoft.com/office/drawing/2014/main" id="{011563FC-97C4-414A-B605-77615F65AB21}"/>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1" name="Slide Number Placeholder 5">
            <a:extLst>
              <a:ext uri="{FF2B5EF4-FFF2-40B4-BE49-F238E27FC236}">
                <a16:creationId xmlns:a16="http://schemas.microsoft.com/office/drawing/2014/main" id="{20EFB9CC-D82B-459F-923E-FF4E7DD5B651}"/>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85447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kort tittel)">
    <p:spTree>
      <p:nvGrpSpPr>
        <p:cNvPr id="1" name=""/>
        <p:cNvGrpSpPr/>
        <p:nvPr/>
      </p:nvGrpSpPr>
      <p:grpSpPr>
        <a:xfrm>
          <a:off x="0" y="0"/>
          <a:ext cx="0" cy="0"/>
          <a:chOff x="0" y="0"/>
          <a:chExt cx="0" cy="0"/>
        </a:xfrm>
      </p:grpSpPr>
      <p:sp>
        <p:nvSpPr>
          <p:cNvPr id="2" name="Title 1"/>
          <p:cNvSpPr>
            <a:spLocks noGrp="1"/>
          </p:cNvSpPr>
          <p:nvPr>
            <p:ph type="title"/>
          </p:nvPr>
        </p:nvSpPr>
        <p:spPr>
          <a:xfrm>
            <a:off x="320400" y="1062578"/>
            <a:ext cx="3192420" cy="584775"/>
          </a:xfrm>
        </p:spPr>
        <p:txBody>
          <a:bodyPr anchor="t"/>
          <a:lstStyle/>
          <a:p>
            <a:r>
              <a:rPr lang="nb-NO"/>
              <a:t>Klikk for å redigere tittelstil</a:t>
            </a:r>
            <a:endParaRPr lang="en-US" dirty="0"/>
          </a:p>
        </p:txBody>
      </p:sp>
      <p:sp>
        <p:nvSpPr>
          <p:cNvPr id="3" name="Content Placeholder 2"/>
          <p:cNvSpPr>
            <a:spLocks noGrp="1"/>
          </p:cNvSpPr>
          <p:nvPr>
            <p:ph idx="1"/>
          </p:nvPr>
        </p:nvSpPr>
        <p:spPr>
          <a:xfrm>
            <a:off x="3650516" y="1179391"/>
            <a:ext cx="5124886" cy="31637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7" name="Date Placeholder 3">
            <a:extLst>
              <a:ext uri="{FF2B5EF4-FFF2-40B4-BE49-F238E27FC236}">
                <a16:creationId xmlns:a16="http://schemas.microsoft.com/office/drawing/2014/main" id="{C11C9DB4-25D6-4C82-9BB6-3948E23BF1E0}"/>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8" name="Slide Number Placeholder 5">
            <a:extLst>
              <a:ext uri="{FF2B5EF4-FFF2-40B4-BE49-F238E27FC236}">
                <a16:creationId xmlns:a16="http://schemas.microsoft.com/office/drawing/2014/main" id="{71334582-CFF6-446C-AF85-2E4296C922FB}"/>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421987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kort tittel) #2">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43948B5-CA0D-4826-B67D-0B7A46A16E26}"/>
              </a:ext>
            </a:extLst>
          </p:cNvPr>
          <p:cNvPicPr>
            <a:picLocks noChangeAspect="1"/>
          </p:cNvPicPr>
          <p:nvPr userDrawn="1"/>
        </p:nvPicPr>
        <p:blipFill rotWithShape="1">
          <a:blip r:embed="rId2"/>
          <a:srcRect r="740" b="8863"/>
          <a:stretch/>
        </p:blipFill>
        <p:spPr>
          <a:xfrm>
            <a:off x="0" y="0"/>
            <a:ext cx="9144000" cy="4687614"/>
          </a:xfrm>
          <a:prstGeom prst="rect">
            <a:avLst/>
          </a:prstGeom>
        </p:spPr>
      </p:pic>
      <p:sp>
        <p:nvSpPr>
          <p:cNvPr id="2" name="Title 1"/>
          <p:cNvSpPr>
            <a:spLocks noGrp="1"/>
          </p:cNvSpPr>
          <p:nvPr>
            <p:ph type="title"/>
          </p:nvPr>
        </p:nvSpPr>
        <p:spPr>
          <a:xfrm>
            <a:off x="320400" y="1062578"/>
            <a:ext cx="3192420" cy="584775"/>
          </a:xfrm>
        </p:spPr>
        <p:txBody>
          <a:bodyPr anchor="t"/>
          <a:lstStyle/>
          <a:p>
            <a:r>
              <a:rPr lang="nb-NO"/>
              <a:t>Klikk for å redigere tittelstil</a:t>
            </a:r>
            <a:endParaRPr lang="en-US" dirty="0"/>
          </a:p>
        </p:txBody>
      </p:sp>
      <p:sp>
        <p:nvSpPr>
          <p:cNvPr id="3" name="Content Placeholder 2"/>
          <p:cNvSpPr>
            <a:spLocks noGrp="1"/>
          </p:cNvSpPr>
          <p:nvPr>
            <p:ph idx="1"/>
          </p:nvPr>
        </p:nvSpPr>
        <p:spPr>
          <a:xfrm>
            <a:off x="3650516" y="1179391"/>
            <a:ext cx="5124886" cy="31637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sp>
        <p:nvSpPr>
          <p:cNvPr id="9" name="Date Placeholder 3">
            <a:extLst>
              <a:ext uri="{FF2B5EF4-FFF2-40B4-BE49-F238E27FC236}">
                <a16:creationId xmlns:a16="http://schemas.microsoft.com/office/drawing/2014/main" id="{266EDD09-6AB3-4340-8F07-530588AAD56A}"/>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20435D3B-20F1-4769-8EC6-0DA81E86D5C7}"/>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09919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tel og innho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149F4C32-D920-4CFE-87B9-52249AB03B8C}"/>
              </a:ext>
            </a:extLst>
          </p:cNvPr>
          <p:cNvPicPr>
            <a:picLocks noChangeAspect="1"/>
          </p:cNvPicPr>
          <p:nvPr userDrawn="1"/>
        </p:nvPicPr>
        <p:blipFill>
          <a:blip r:embed="rId2"/>
          <a:srcRect/>
          <a:stretch/>
        </p:blipFill>
        <p:spPr>
          <a:xfrm>
            <a:off x="0" y="0"/>
            <a:ext cx="9212238" cy="5143499"/>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nb-NO"/>
              <a:t>Klikk for å redigere tittelstil</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Footer Placeholder 4"/>
          <p:cNvSpPr>
            <a:spLocks noGrp="1"/>
          </p:cNvSpPr>
          <p:nvPr>
            <p:ph type="ftr" sz="quarter" idx="11"/>
          </p:nvPr>
        </p:nvSpPr>
        <p:spPr/>
        <p:txBody>
          <a:bodyPr/>
          <a:lstStyle/>
          <a:p>
            <a:endParaRPr lang="nb-NO"/>
          </a:p>
        </p:txBody>
      </p:sp>
      <p:pic>
        <p:nvPicPr>
          <p:cNvPr id="12" name="Picture 11">
            <a:extLst>
              <a:ext uri="{FF2B5EF4-FFF2-40B4-BE49-F238E27FC236}">
                <a16:creationId xmlns:a16="http://schemas.microsoft.com/office/drawing/2014/main" id="{4D1BEDCF-A6FA-461C-A1E2-2F6E8545C297}"/>
              </a:ext>
            </a:extLst>
          </p:cNvPr>
          <p:cNvPicPr>
            <a:picLocks noChangeAspect="1"/>
          </p:cNvPicPr>
          <p:nvPr userDrawn="1"/>
        </p:nvPicPr>
        <p:blipFill>
          <a:blip r:embed="rId3"/>
          <a:srcRect/>
          <a:stretch/>
        </p:blipFill>
        <p:spPr>
          <a:xfrm>
            <a:off x="395683" y="306562"/>
            <a:ext cx="1147060" cy="307748"/>
          </a:xfrm>
          <a:prstGeom prst="rect">
            <a:avLst/>
          </a:prstGeom>
        </p:spPr>
      </p:pic>
      <p:sp>
        <p:nvSpPr>
          <p:cNvPr id="9" name="Date Placeholder 3">
            <a:extLst>
              <a:ext uri="{FF2B5EF4-FFF2-40B4-BE49-F238E27FC236}">
                <a16:creationId xmlns:a16="http://schemas.microsoft.com/office/drawing/2014/main" id="{5152E946-8B23-4B51-966F-BA9DD36EE6E2}"/>
              </a:ext>
            </a:extLst>
          </p:cNvPr>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10" name="Slide Number Placeholder 5">
            <a:extLst>
              <a:ext uri="{FF2B5EF4-FFF2-40B4-BE49-F238E27FC236}">
                <a16:creationId xmlns:a16="http://schemas.microsoft.com/office/drawing/2014/main" id="{3047838A-EACE-451D-BC2C-5EEC92726111}"/>
              </a:ext>
            </a:extLst>
          </p:cNvPr>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spTree>
    <p:extLst>
      <p:ext uri="{BB962C8B-B14F-4D97-AF65-F5344CB8AC3E}">
        <p14:creationId xmlns:p14="http://schemas.microsoft.com/office/powerpoint/2010/main" val="283946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3F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4A1161C-E4B2-4427-84A4-23ECCE441726}"/>
              </a:ext>
            </a:extLst>
          </p:cNvPr>
          <p:cNvSpPr/>
          <p:nvPr userDrawn="1"/>
        </p:nvSpPr>
        <p:spPr>
          <a:xfrm>
            <a:off x="0" y="4693921"/>
            <a:ext cx="9144000" cy="449579"/>
          </a:xfrm>
          <a:prstGeom prst="rect">
            <a:avLst/>
          </a:prstGeom>
          <a:solidFill>
            <a:srgbClr val="3D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Placeholder 1"/>
          <p:cNvSpPr>
            <a:spLocks noGrp="1"/>
          </p:cNvSpPr>
          <p:nvPr>
            <p:ph type="title"/>
          </p:nvPr>
        </p:nvSpPr>
        <p:spPr>
          <a:xfrm>
            <a:off x="320400" y="1062578"/>
            <a:ext cx="7886700" cy="584775"/>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320400" y="1806061"/>
            <a:ext cx="7886700" cy="253710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1039544" y="4767263"/>
            <a:ext cx="2057400" cy="273844"/>
          </a:xfrm>
          <a:prstGeom prst="rect">
            <a:avLst/>
          </a:prstGeom>
        </p:spPr>
        <p:txBody>
          <a:bodyPr vert="horz" lIns="91440" tIns="45720" rIns="91440" bIns="45720" rtlCol="0" anchor="ctr"/>
          <a:lstStyle>
            <a:lvl1pPr algn="l">
              <a:defRPr sz="900">
                <a:solidFill>
                  <a:schemeClr val="bg1"/>
                </a:solidFill>
              </a:defRPr>
            </a:lvl1pPr>
          </a:lstStyle>
          <a:p>
            <a:r>
              <a:rPr lang="en-US"/>
              <a:t>Oslo, d. MMMM</a:t>
            </a:r>
            <a:endParaRPr lang="nb-NO" dirty="0"/>
          </a:p>
        </p:txBody>
      </p:sp>
      <p:sp>
        <p:nvSpPr>
          <p:cNvPr id="5" name="Footer Placeholder 4"/>
          <p:cNvSpPr>
            <a:spLocks noGrp="1"/>
          </p:cNvSpPr>
          <p:nvPr>
            <p:ph type="ftr" sz="quarter" idx="3"/>
          </p:nvPr>
        </p:nvSpPr>
        <p:spPr>
          <a:xfrm>
            <a:off x="36830" y="-138631"/>
            <a:ext cx="54610" cy="62431"/>
          </a:xfrm>
          <a:prstGeom prst="rect">
            <a:avLst/>
          </a:prstGeom>
        </p:spPr>
        <p:txBody>
          <a:bodyPr vert="horz" lIns="91440" tIns="45720" rIns="91440" bIns="45720" rtlCol="0" anchor="ctr"/>
          <a:lstStyle>
            <a:lvl1pPr algn="ctr">
              <a:defRPr sz="1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285750" y="4767263"/>
            <a:ext cx="628650" cy="273844"/>
          </a:xfrm>
          <a:prstGeom prst="rect">
            <a:avLst/>
          </a:prstGeom>
        </p:spPr>
        <p:txBody>
          <a:bodyPr vert="horz" lIns="91440" tIns="45720" rIns="91440" bIns="45720" rtlCol="0" anchor="ctr"/>
          <a:lstStyle>
            <a:lvl1pPr algn="l">
              <a:defRPr sz="900">
                <a:solidFill>
                  <a:schemeClr val="bg1"/>
                </a:solidFill>
              </a:defRPr>
            </a:lvl1pPr>
          </a:lstStyle>
          <a:p>
            <a:fld id="{F56C1F3B-02AA-4FDD-A3C1-8BB0B09189FE}" type="slidenum">
              <a:rPr lang="nb-NO" smtClean="0"/>
              <a:pPr/>
              <a:t>‹#›</a:t>
            </a:fld>
            <a:endParaRPr lang="nb-NO" dirty="0"/>
          </a:p>
        </p:txBody>
      </p:sp>
      <p:pic>
        <p:nvPicPr>
          <p:cNvPr id="11" name="Picture 14" descr="A sign in the dark&#10;&#10;Description automatically generated">
            <a:extLst>
              <a:ext uri="{FF2B5EF4-FFF2-40B4-BE49-F238E27FC236}">
                <a16:creationId xmlns:a16="http://schemas.microsoft.com/office/drawing/2014/main" id="{2165D131-45F7-4B75-A188-77806A3DF2C4}"/>
              </a:ext>
            </a:extLst>
          </p:cNvPr>
          <p:cNvPicPr>
            <a:picLocks noChangeAspect="1"/>
          </p:cNvPicPr>
          <p:nvPr userDrawn="1"/>
        </p:nvPicPr>
        <p:blipFill>
          <a:blip r:embed="rId24"/>
          <a:stretch>
            <a:fillRect/>
          </a:stretch>
        </p:blipFill>
        <p:spPr>
          <a:xfrm>
            <a:off x="395683" y="306562"/>
            <a:ext cx="1147061" cy="307748"/>
          </a:xfrm>
          <a:prstGeom prst="rect">
            <a:avLst/>
          </a:prstGeom>
        </p:spPr>
      </p:pic>
      <p:sp>
        <p:nvSpPr>
          <p:cNvPr id="17" name="TextBox 15">
            <a:extLst>
              <a:ext uri="{FF2B5EF4-FFF2-40B4-BE49-F238E27FC236}">
                <a16:creationId xmlns:a16="http://schemas.microsoft.com/office/drawing/2014/main" id="{EC9B9DB9-973F-4154-B72F-AAD7540CBFD4}"/>
              </a:ext>
            </a:extLst>
          </p:cNvPr>
          <p:cNvSpPr txBox="1"/>
          <p:nvPr userDrawn="1"/>
        </p:nvSpPr>
        <p:spPr>
          <a:xfrm>
            <a:off x="6834137" y="4791688"/>
            <a:ext cx="2147776" cy="235449"/>
          </a:xfrm>
          <a:prstGeom prst="rect">
            <a:avLst/>
          </a:prstGeom>
          <a:noFill/>
        </p:spPr>
        <p:txBody>
          <a:bodyPr wrap="square" rtlCol="0">
            <a:spAutoFit/>
          </a:bodyPr>
          <a:lstStyle/>
          <a:p>
            <a:r>
              <a:rPr lang="en-NO" sz="900" dirty="0">
                <a:solidFill>
                  <a:srgbClr val="F1F2F2"/>
                </a:solidFill>
                <a:latin typeface="Arial" panose="020B0604020202020204" pitchFamily="34" charset="0"/>
                <a:cs typeface="Arial" panose="020B0604020202020204" pitchFamily="34" charset="0"/>
              </a:rPr>
              <a:t>Energi Norge – Hele Norge på strøm</a:t>
            </a:r>
          </a:p>
        </p:txBody>
      </p:sp>
    </p:spTree>
    <p:extLst>
      <p:ext uri="{BB962C8B-B14F-4D97-AF65-F5344CB8AC3E}">
        <p14:creationId xmlns:p14="http://schemas.microsoft.com/office/powerpoint/2010/main" val="39273807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86" r:id="rId4"/>
    <p:sldLayoutId id="2147483678" r:id="rId5"/>
    <p:sldLayoutId id="2147483685" r:id="rId6"/>
    <p:sldLayoutId id="2147483674" r:id="rId7"/>
    <p:sldLayoutId id="2147483687" r:id="rId8"/>
    <p:sldLayoutId id="2147483672" r:id="rId9"/>
    <p:sldLayoutId id="2147483675" r:id="rId10"/>
    <p:sldLayoutId id="2147483663" r:id="rId11"/>
    <p:sldLayoutId id="2147483677" r:id="rId12"/>
    <p:sldLayoutId id="2147483680" r:id="rId13"/>
    <p:sldLayoutId id="2147483681" r:id="rId14"/>
    <p:sldLayoutId id="2147483682" r:id="rId15"/>
    <p:sldLayoutId id="2147483683" r:id="rId16"/>
    <p:sldLayoutId id="2147483684" r:id="rId17"/>
    <p:sldLayoutId id="2147483666" r:id="rId18"/>
    <p:sldLayoutId id="2147483673" r:id="rId19"/>
    <p:sldLayoutId id="2147483676" r:id="rId20"/>
    <p:sldLayoutId id="2147483667" r:id="rId21"/>
    <p:sldLayoutId id="2147483688" r:id="rId22"/>
  </p:sldLayoutIdLst>
  <p:hf hdr="0" ftr="0"/>
  <p:txStyles>
    <p:titleStyle>
      <a:lvl1pPr algn="l" defTabSz="6858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2280"/>
        </a:spcBef>
        <a:buClr>
          <a:schemeClr val="accent1"/>
        </a:buClr>
        <a:buFont typeface="Arial" panose="020B0604020202020204" pitchFamily="34" charset="0"/>
        <a:buChar char="•"/>
        <a:defRPr sz="1900" kern="1200">
          <a:solidFill>
            <a:schemeClr val="tx2"/>
          </a:solidFill>
          <a:latin typeface="+mn-lt"/>
          <a:ea typeface="+mn-ea"/>
          <a:cs typeface="+mn-cs"/>
        </a:defRPr>
      </a:lvl1pPr>
      <a:lvl2pPr marL="342900" indent="-17145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2"/>
          </a:solidFill>
          <a:latin typeface="+mn-lt"/>
          <a:ea typeface="+mn-ea"/>
          <a:cs typeface="+mn-cs"/>
        </a:defRPr>
      </a:lvl2pPr>
      <a:lvl3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2"/>
          </a:solidFill>
          <a:latin typeface="+mn-lt"/>
          <a:ea typeface="+mn-ea"/>
          <a:cs typeface="+mn-cs"/>
        </a:defRPr>
      </a:lvl3pPr>
      <a:lvl4pPr marL="685800" indent="-17145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2"/>
          </a:solidFill>
          <a:latin typeface="+mn-lt"/>
          <a:ea typeface="+mn-ea"/>
          <a:cs typeface="+mn-cs"/>
        </a:defRPr>
      </a:lvl4pPr>
      <a:lvl5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9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3765BC-DF73-4248-9DA4-42FF720C3AD4}"/>
              </a:ext>
            </a:extLst>
          </p:cNvPr>
          <p:cNvSpPr>
            <a:spLocks noGrp="1"/>
          </p:cNvSpPr>
          <p:nvPr>
            <p:ph type="ctrTitle"/>
          </p:nvPr>
        </p:nvSpPr>
        <p:spPr/>
        <p:txBody>
          <a:bodyPr/>
          <a:lstStyle/>
          <a:p>
            <a:r>
              <a:rPr lang="nb-NO" dirty="0"/>
              <a:t>Samtaleverktøy</a:t>
            </a:r>
          </a:p>
        </p:txBody>
      </p:sp>
      <p:sp>
        <p:nvSpPr>
          <p:cNvPr id="3" name="Undertittel 2">
            <a:extLst>
              <a:ext uri="{FF2B5EF4-FFF2-40B4-BE49-F238E27FC236}">
                <a16:creationId xmlns:a16="http://schemas.microsoft.com/office/drawing/2014/main" id="{2E3C7097-4164-4A0F-A679-18793B727804}"/>
              </a:ext>
            </a:extLst>
          </p:cNvPr>
          <p:cNvSpPr>
            <a:spLocks noGrp="1"/>
          </p:cNvSpPr>
          <p:nvPr>
            <p:ph type="subTitle" idx="1"/>
          </p:nvPr>
        </p:nvSpPr>
        <p:spPr/>
        <p:txBody>
          <a:bodyPr/>
          <a:lstStyle/>
          <a:p>
            <a:r>
              <a:rPr lang="nb-NO" sz="2800" dirty="0"/>
              <a:t>Hvor moden er vår ledelse på HMS når det kommer til sikkerhet</a:t>
            </a:r>
          </a:p>
        </p:txBody>
      </p:sp>
      <p:sp>
        <p:nvSpPr>
          <p:cNvPr id="4" name="Plassholder for tekst 3">
            <a:extLst>
              <a:ext uri="{FF2B5EF4-FFF2-40B4-BE49-F238E27FC236}">
                <a16:creationId xmlns:a16="http://schemas.microsoft.com/office/drawing/2014/main" id="{74D0AE4E-099B-4030-8DA1-46FE09270D51}"/>
              </a:ext>
            </a:extLst>
          </p:cNvPr>
          <p:cNvSpPr>
            <a:spLocks noGrp="1"/>
          </p:cNvSpPr>
          <p:nvPr>
            <p:ph type="body" sz="quarter" idx="12"/>
          </p:nvPr>
        </p:nvSpPr>
        <p:spPr/>
        <p:txBody>
          <a:bodyPr/>
          <a:lstStyle/>
          <a:p>
            <a:endParaRPr lang="nb-NO"/>
          </a:p>
        </p:txBody>
      </p:sp>
      <p:sp>
        <p:nvSpPr>
          <p:cNvPr id="5" name="Plassholder for dato 4">
            <a:extLst>
              <a:ext uri="{FF2B5EF4-FFF2-40B4-BE49-F238E27FC236}">
                <a16:creationId xmlns:a16="http://schemas.microsoft.com/office/drawing/2014/main" id="{67608629-CCA5-4ED4-8DA5-657AC1BF2E55}"/>
              </a:ext>
            </a:extLst>
          </p:cNvPr>
          <p:cNvSpPr>
            <a:spLocks noGrp="1"/>
          </p:cNvSpPr>
          <p:nvPr>
            <p:ph type="dt" sz="half" idx="10"/>
          </p:nvPr>
        </p:nvSpPr>
        <p:spPr/>
        <p:txBody>
          <a:bodyPr/>
          <a:lstStyle/>
          <a:p>
            <a:r>
              <a:rPr lang="en-US" dirty="0"/>
              <a:t>Oslo, d. MMMM</a:t>
            </a:r>
            <a:endParaRPr lang="nb-NO" dirty="0"/>
          </a:p>
        </p:txBody>
      </p:sp>
    </p:spTree>
    <p:extLst>
      <p:ext uri="{BB962C8B-B14F-4D97-AF65-F5344CB8AC3E}">
        <p14:creationId xmlns:p14="http://schemas.microsoft.com/office/powerpoint/2010/main" val="370763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68FE19-E832-4E80-9FB9-8AC5C764A8D9}"/>
              </a:ext>
            </a:extLst>
          </p:cNvPr>
          <p:cNvSpPr>
            <a:spLocks noGrp="1"/>
          </p:cNvSpPr>
          <p:nvPr>
            <p:ph type="title"/>
          </p:nvPr>
        </p:nvSpPr>
        <p:spPr>
          <a:xfrm>
            <a:off x="381815" y="736673"/>
            <a:ext cx="7886700" cy="584775"/>
          </a:xfrm>
        </p:spPr>
        <p:txBody>
          <a:bodyPr>
            <a:normAutofit/>
          </a:bodyPr>
          <a:lstStyle/>
          <a:p>
            <a:r>
              <a:rPr lang="nb-NO" sz="2800" dirty="0"/>
              <a:t>Oppsummeringstabell</a:t>
            </a:r>
          </a:p>
        </p:txBody>
      </p:sp>
      <p:sp>
        <p:nvSpPr>
          <p:cNvPr id="4" name="Plassholder for dato 3">
            <a:extLst>
              <a:ext uri="{FF2B5EF4-FFF2-40B4-BE49-F238E27FC236}">
                <a16:creationId xmlns:a16="http://schemas.microsoft.com/office/drawing/2014/main" id="{AF3B376C-9A96-47B0-BCC4-D4A4B7EEB06B}"/>
              </a:ext>
            </a:extLst>
          </p:cNvPr>
          <p:cNvSpPr>
            <a:spLocks noGrp="1"/>
          </p:cNvSpPr>
          <p:nvPr>
            <p:ph type="dt" sz="half" idx="2"/>
          </p:nvPr>
        </p:nvSpPr>
        <p:spPr/>
        <p:txBody>
          <a:bodyPr/>
          <a:lstStyle/>
          <a:p>
            <a:fld id="{CDFDCD85-AF2C-46A6-A9E2-F7962A6D3672}" type="datetime1">
              <a:rPr lang="nb-NO" smtClean="0"/>
              <a:t>15.07.2021</a:t>
            </a:fld>
            <a:endParaRPr lang="nb-NO"/>
          </a:p>
        </p:txBody>
      </p:sp>
      <p:sp>
        <p:nvSpPr>
          <p:cNvPr id="5" name="Plassholder for lysbildenummer 4">
            <a:extLst>
              <a:ext uri="{FF2B5EF4-FFF2-40B4-BE49-F238E27FC236}">
                <a16:creationId xmlns:a16="http://schemas.microsoft.com/office/drawing/2014/main" id="{85C204CA-B80B-44A8-A489-0F590EE06228}"/>
              </a:ext>
            </a:extLst>
          </p:cNvPr>
          <p:cNvSpPr>
            <a:spLocks noGrp="1"/>
          </p:cNvSpPr>
          <p:nvPr>
            <p:ph type="sldNum" sz="quarter" idx="4"/>
          </p:nvPr>
        </p:nvSpPr>
        <p:spPr/>
        <p:txBody>
          <a:bodyPr/>
          <a:lstStyle/>
          <a:p>
            <a:fld id="{9D30E633-CD8C-4EE7-86AE-0D9D2DC820E9}" type="slidenum">
              <a:rPr lang="nb-NO" smtClean="0"/>
              <a:t>10</a:t>
            </a:fld>
            <a:endParaRPr lang="nb-NO"/>
          </a:p>
        </p:txBody>
      </p:sp>
      <p:graphicFrame>
        <p:nvGraphicFramePr>
          <p:cNvPr id="6" name="Tabell 6">
            <a:extLst>
              <a:ext uri="{FF2B5EF4-FFF2-40B4-BE49-F238E27FC236}">
                <a16:creationId xmlns:a16="http://schemas.microsoft.com/office/drawing/2014/main" id="{C7967BA8-DCE6-42DB-BAE4-17405ECC7B37}"/>
              </a:ext>
            </a:extLst>
          </p:cNvPr>
          <p:cNvGraphicFramePr>
            <a:graphicFrameLocks noGrp="1"/>
          </p:cNvGraphicFramePr>
          <p:nvPr>
            <p:extLst>
              <p:ext uri="{D42A27DB-BD31-4B8C-83A1-F6EECF244321}">
                <p14:modId xmlns:p14="http://schemas.microsoft.com/office/powerpoint/2010/main" val="1628626276"/>
              </p:ext>
            </p:extLst>
          </p:nvPr>
        </p:nvGraphicFramePr>
        <p:xfrm>
          <a:off x="711200" y="1406006"/>
          <a:ext cx="6026150" cy="2984312"/>
        </p:xfrm>
        <a:graphic>
          <a:graphicData uri="http://schemas.openxmlformats.org/drawingml/2006/table">
            <a:tbl>
              <a:tblPr firstRow="1" bandRow="1">
                <a:tableStyleId>{5C22544A-7EE6-4342-B048-85BDC9FD1C3A}</a:tableStyleId>
              </a:tblPr>
              <a:tblGrid>
                <a:gridCol w="2401132">
                  <a:extLst>
                    <a:ext uri="{9D8B030D-6E8A-4147-A177-3AD203B41FA5}">
                      <a16:colId xmlns:a16="http://schemas.microsoft.com/office/drawing/2014/main" val="1765010128"/>
                    </a:ext>
                  </a:extLst>
                </a:gridCol>
                <a:gridCol w="728703">
                  <a:extLst>
                    <a:ext uri="{9D8B030D-6E8A-4147-A177-3AD203B41FA5}">
                      <a16:colId xmlns:a16="http://schemas.microsoft.com/office/drawing/2014/main" val="657118969"/>
                    </a:ext>
                  </a:extLst>
                </a:gridCol>
                <a:gridCol w="711200">
                  <a:extLst>
                    <a:ext uri="{9D8B030D-6E8A-4147-A177-3AD203B41FA5}">
                      <a16:colId xmlns:a16="http://schemas.microsoft.com/office/drawing/2014/main" val="1427830243"/>
                    </a:ext>
                  </a:extLst>
                </a:gridCol>
                <a:gridCol w="686515">
                  <a:extLst>
                    <a:ext uri="{9D8B030D-6E8A-4147-A177-3AD203B41FA5}">
                      <a16:colId xmlns:a16="http://schemas.microsoft.com/office/drawing/2014/main" val="669705238"/>
                    </a:ext>
                  </a:extLst>
                </a:gridCol>
                <a:gridCol w="754935">
                  <a:extLst>
                    <a:ext uri="{9D8B030D-6E8A-4147-A177-3AD203B41FA5}">
                      <a16:colId xmlns:a16="http://schemas.microsoft.com/office/drawing/2014/main" val="2445721229"/>
                    </a:ext>
                  </a:extLst>
                </a:gridCol>
                <a:gridCol w="743665">
                  <a:extLst>
                    <a:ext uri="{9D8B030D-6E8A-4147-A177-3AD203B41FA5}">
                      <a16:colId xmlns:a16="http://schemas.microsoft.com/office/drawing/2014/main" val="188401560"/>
                    </a:ext>
                  </a:extLst>
                </a:gridCol>
              </a:tblGrid>
              <a:tr h="402396">
                <a:tc>
                  <a:txBody>
                    <a:bodyPr/>
                    <a:lstStyle/>
                    <a:p>
                      <a:endParaRPr lang="nb-NO"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nb-NO" sz="1100" b="0" dirty="0">
                          <a:solidFill>
                            <a:schemeClr val="bg1"/>
                          </a:solidFill>
                        </a:rPr>
                        <a:t>Passiv</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nb-NO" sz="1100" b="0" dirty="0">
                          <a:solidFill>
                            <a:schemeClr val="bg1"/>
                          </a:solidFill>
                        </a:rPr>
                        <a:t>Reaktiv</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nb-NO" sz="1100" b="0" dirty="0"/>
                        <a:t>Aktiv</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nb-NO" sz="1100" b="0" dirty="0"/>
                        <a:t>Proaktiv</a:t>
                      </a: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b-NO" sz="1100" b="0" dirty="0"/>
                        <a:t>Utviklende</a:t>
                      </a:r>
                    </a:p>
                  </a:txBody>
                  <a:tcPr marL="0" marR="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62857722"/>
                  </a:ext>
                </a:extLst>
              </a:tr>
              <a:tr h="2843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er sikkerhet sett på som strategisk arbeid </a:t>
                      </a:r>
                    </a:p>
                  </a:txBody>
                  <a:tcPr>
                    <a:lnL w="12700" cmpd="sng">
                      <a:noFill/>
                    </a:lnL>
                    <a:lnR w="635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53468049"/>
                  </a:ext>
                </a:extLst>
              </a:tr>
              <a:tr h="5979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settes sikkerhet i sammenheng med lederskap og fremragende virksomhet</a:t>
                      </a:r>
                    </a:p>
                  </a:txBody>
                  <a:tcPr>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87818869"/>
                  </a:ext>
                </a:extLst>
              </a:tr>
              <a:tr h="4394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ser vi på sikkerhet som en investering, ikke som en kostnad</a:t>
                      </a:r>
                    </a:p>
                  </a:txBody>
                  <a:tcPr>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896152601"/>
                  </a:ext>
                </a:extLst>
              </a:tr>
              <a:tr h="6027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100" dirty="0"/>
                        <a:t>Hos oss ser vi på sikkerhet som relevant for alle samarbeidspartnere, ikke bare som et internt anliggende</a:t>
                      </a:r>
                      <a:endParaRPr lang="nb-NO" dirty="0"/>
                    </a:p>
                  </a:txBody>
                  <a:tcPr>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44408702"/>
                  </a:ext>
                </a:extLst>
              </a:tr>
              <a:tr h="3558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dirty="0"/>
                        <a:t>SUM</a:t>
                      </a:r>
                    </a:p>
                  </a:txBody>
                  <a:tcPr>
                    <a:lnL w="12700" cmpd="sng">
                      <a:noFill/>
                    </a:lnL>
                    <a:lnR w="63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tc>
                  <a:txBody>
                    <a:bodyPr/>
                    <a:lstStyle/>
                    <a:p>
                      <a:endParaRPr lang="nb-NO" dirty="0"/>
                    </a:p>
                  </a:txBody>
                  <a:tcP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71304705"/>
                  </a:ext>
                </a:extLst>
              </a:tr>
            </a:tbl>
          </a:graphicData>
        </a:graphic>
      </p:graphicFrame>
      <p:pic>
        <p:nvPicPr>
          <p:cNvPr id="8" name="Bilde 7">
            <a:extLst>
              <a:ext uri="{FF2B5EF4-FFF2-40B4-BE49-F238E27FC236}">
                <a16:creationId xmlns:a16="http://schemas.microsoft.com/office/drawing/2014/main" id="{DC1B98C3-2AD1-440D-9206-60FFFD349335}"/>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7119257" y="0"/>
            <a:ext cx="2024743" cy="1483663"/>
          </a:xfrm>
          <a:prstGeom prst="rect">
            <a:avLst/>
          </a:prstGeom>
        </p:spPr>
      </p:pic>
    </p:spTree>
    <p:extLst>
      <p:ext uri="{BB962C8B-B14F-4D97-AF65-F5344CB8AC3E}">
        <p14:creationId xmlns:p14="http://schemas.microsoft.com/office/powerpoint/2010/main" val="254178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8D29E07-86A2-416D-862A-8504528A9917}"/>
              </a:ext>
            </a:extLst>
          </p:cNvPr>
          <p:cNvSpPr>
            <a:spLocks noGrp="1"/>
          </p:cNvSpPr>
          <p:nvPr>
            <p:ph type="dt" sz="half" idx="2"/>
          </p:nvPr>
        </p:nvSpPr>
        <p:spPr/>
        <p:txBody>
          <a:bodyPr/>
          <a:lstStyle/>
          <a:p>
            <a:r>
              <a:rPr lang="en-US"/>
              <a:t>Oslo, d. MMMM</a:t>
            </a:r>
            <a:endParaRPr lang="nb-NO" dirty="0"/>
          </a:p>
        </p:txBody>
      </p:sp>
      <p:sp>
        <p:nvSpPr>
          <p:cNvPr id="3" name="Plassholder for lysbildenummer 2">
            <a:extLst>
              <a:ext uri="{FF2B5EF4-FFF2-40B4-BE49-F238E27FC236}">
                <a16:creationId xmlns:a16="http://schemas.microsoft.com/office/drawing/2014/main" id="{A8F2E90F-3624-485C-8B9D-9995E02575DE}"/>
              </a:ext>
            </a:extLst>
          </p:cNvPr>
          <p:cNvSpPr>
            <a:spLocks noGrp="1"/>
          </p:cNvSpPr>
          <p:nvPr>
            <p:ph type="sldNum" sz="quarter" idx="4"/>
          </p:nvPr>
        </p:nvSpPr>
        <p:spPr/>
        <p:txBody>
          <a:bodyPr/>
          <a:lstStyle/>
          <a:p>
            <a:fld id="{F56C1F3B-02AA-4FDD-A3C1-8BB0B09189FE}" type="slidenum">
              <a:rPr lang="nb-NO" smtClean="0"/>
              <a:pPr/>
              <a:t>11</a:t>
            </a:fld>
            <a:endParaRPr lang="nb-NO" dirty="0"/>
          </a:p>
        </p:txBody>
      </p:sp>
      <p:grpSp>
        <p:nvGrpSpPr>
          <p:cNvPr id="14" name="Gruppe 13">
            <a:extLst>
              <a:ext uri="{FF2B5EF4-FFF2-40B4-BE49-F238E27FC236}">
                <a16:creationId xmlns:a16="http://schemas.microsoft.com/office/drawing/2014/main" id="{0585563F-BAE5-4B8D-A351-3CBC9E713A8B}"/>
              </a:ext>
            </a:extLst>
          </p:cNvPr>
          <p:cNvGrpSpPr/>
          <p:nvPr/>
        </p:nvGrpSpPr>
        <p:grpSpPr>
          <a:xfrm>
            <a:off x="2068244" y="806242"/>
            <a:ext cx="2121537" cy="1483663"/>
            <a:chOff x="1141487" y="1088087"/>
            <a:chExt cx="2121537" cy="1483663"/>
          </a:xfrm>
        </p:grpSpPr>
        <p:pic>
          <p:nvPicPr>
            <p:cNvPr id="4" name="Bilde 3">
              <a:extLst>
                <a:ext uri="{FF2B5EF4-FFF2-40B4-BE49-F238E27FC236}">
                  <a16:creationId xmlns:a16="http://schemas.microsoft.com/office/drawing/2014/main" id="{6D6951AE-4BF4-4EA4-9148-918431B8DE6D}"/>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1141487" y="1088087"/>
              <a:ext cx="2024743" cy="1483663"/>
            </a:xfrm>
            <a:prstGeom prst="rect">
              <a:avLst/>
            </a:prstGeom>
          </p:spPr>
        </p:pic>
        <p:sp>
          <p:nvSpPr>
            <p:cNvPr id="9" name="Pil: ned 8">
              <a:extLst>
                <a:ext uri="{FF2B5EF4-FFF2-40B4-BE49-F238E27FC236}">
                  <a16:creationId xmlns:a16="http://schemas.microsoft.com/office/drawing/2014/main" id="{AD8D109F-33B1-42A6-9262-4CD2A9FA323B}"/>
                </a:ext>
              </a:extLst>
            </p:cNvPr>
            <p:cNvSpPr/>
            <p:nvPr/>
          </p:nvSpPr>
          <p:spPr>
            <a:xfrm rot="13901379">
              <a:off x="2174175" y="876288"/>
              <a:ext cx="163752" cy="2013947"/>
            </a:xfrm>
            <a:prstGeom prst="downArrow">
              <a:avLst/>
            </a:prstGeom>
            <a:noFill/>
            <a:ln>
              <a:solidFill>
                <a:srgbClr val="BC78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0" name="TekstSylinder 9">
            <a:extLst>
              <a:ext uri="{FF2B5EF4-FFF2-40B4-BE49-F238E27FC236}">
                <a16:creationId xmlns:a16="http://schemas.microsoft.com/office/drawing/2014/main" id="{6B74C549-2927-4F1B-AB33-B9C693E2B5E1}"/>
              </a:ext>
            </a:extLst>
          </p:cNvPr>
          <p:cNvSpPr txBox="1"/>
          <p:nvPr/>
        </p:nvSpPr>
        <p:spPr>
          <a:xfrm>
            <a:off x="390234" y="806032"/>
            <a:ext cx="1763624" cy="261610"/>
          </a:xfrm>
          <a:prstGeom prst="rect">
            <a:avLst/>
          </a:prstGeom>
          <a:noFill/>
        </p:spPr>
        <p:txBody>
          <a:bodyPr wrap="none" rtlCol="0">
            <a:spAutoFit/>
          </a:bodyPr>
          <a:lstStyle/>
          <a:p>
            <a:r>
              <a:rPr lang="nb-NO" sz="1100" dirty="0"/>
              <a:t>Marker hvor dere er i dag</a:t>
            </a:r>
          </a:p>
        </p:txBody>
      </p:sp>
      <p:grpSp>
        <p:nvGrpSpPr>
          <p:cNvPr id="15" name="Gruppe 14">
            <a:extLst>
              <a:ext uri="{FF2B5EF4-FFF2-40B4-BE49-F238E27FC236}">
                <a16:creationId xmlns:a16="http://schemas.microsoft.com/office/drawing/2014/main" id="{113C4259-DDC2-4B7C-966B-3295B15139F2}"/>
              </a:ext>
            </a:extLst>
          </p:cNvPr>
          <p:cNvGrpSpPr/>
          <p:nvPr/>
        </p:nvGrpSpPr>
        <p:grpSpPr>
          <a:xfrm>
            <a:off x="6565226" y="806032"/>
            <a:ext cx="2121537" cy="1483663"/>
            <a:chOff x="1141487" y="1088087"/>
            <a:chExt cx="2121537" cy="1483663"/>
          </a:xfrm>
        </p:grpSpPr>
        <p:pic>
          <p:nvPicPr>
            <p:cNvPr id="16" name="Bilde 15">
              <a:extLst>
                <a:ext uri="{FF2B5EF4-FFF2-40B4-BE49-F238E27FC236}">
                  <a16:creationId xmlns:a16="http://schemas.microsoft.com/office/drawing/2014/main" id="{864C1B4D-674C-41E9-85A2-E08E421C8DAD}"/>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1141487" y="1088087"/>
              <a:ext cx="2024743" cy="1483663"/>
            </a:xfrm>
            <a:prstGeom prst="rect">
              <a:avLst/>
            </a:prstGeom>
          </p:spPr>
        </p:pic>
        <p:sp>
          <p:nvSpPr>
            <p:cNvPr id="17" name="Pil: ned 16">
              <a:extLst>
                <a:ext uri="{FF2B5EF4-FFF2-40B4-BE49-F238E27FC236}">
                  <a16:creationId xmlns:a16="http://schemas.microsoft.com/office/drawing/2014/main" id="{47B9724F-685E-44D6-9C96-097FFAEAB32A}"/>
                </a:ext>
              </a:extLst>
            </p:cNvPr>
            <p:cNvSpPr/>
            <p:nvPr/>
          </p:nvSpPr>
          <p:spPr>
            <a:xfrm rot="13901379">
              <a:off x="2174175" y="876288"/>
              <a:ext cx="163752" cy="2013947"/>
            </a:xfrm>
            <a:prstGeom prst="downArrow">
              <a:avLst/>
            </a:prstGeom>
            <a:noFill/>
            <a:ln>
              <a:solidFill>
                <a:srgbClr val="BC78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aphicFrame>
        <p:nvGraphicFramePr>
          <p:cNvPr id="18" name="Tabell 18">
            <a:extLst>
              <a:ext uri="{FF2B5EF4-FFF2-40B4-BE49-F238E27FC236}">
                <a16:creationId xmlns:a16="http://schemas.microsoft.com/office/drawing/2014/main" id="{2610E51B-49B2-46EC-AE1D-40328A070B5B}"/>
              </a:ext>
            </a:extLst>
          </p:cNvPr>
          <p:cNvGraphicFramePr>
            <a:graphicFrameLocks noGrp="1"/>
          </p:cNvGraphicFramePr>
          <p:nvPr>
            <p:extLst>
              <p:ext uri="{D42A27DB-BD31-4B8C-83A1-F6EECF244321}">
                <p14:modId xmlns:p14="http://schemas.microsoft.com/office/powerpoint/2010/main" val="3896384594"/>
              </p:ext>
            </p:extLst>
          </p:nvPr>
        </p:nvGraphicFramePr>
        <p:xfrm>
          <a:off x="390234" y="2590254"/>
          <a:ext cx="8391276" cy="1925320"/>
        </p:xfrm>
        <a:graphic>
          <a:graphicData uri="http://schemas.openxmlformats.org/drawingml/2006/table">
            <a:tbl>
              <a:tblPr firstRow="1" bandRow="1">
                <a:tableStyleId>{5C22544A-7EE6-4342-B048-85BDC9FD1C3A}</a:tableStyleId>
              </a:tblPr>
              <a:tblGrid>
                <a:gridCol w="2097819">
                  <a:extLst>
                    <a:ext uri="{9D8B030D-6E8A-4147-A177-3AD203B41FA5}">
                      <a16:colId xmlns:a16="http://schemas.microsoft.com/office/drawing/2014/main" val="3823538200"/>
                    </a:ext>
                  </a:extLst>
                </a:gridCol>
                <a:gridCol w="2097819">
                  <a:extLst>
                    <a:ext uri="{9D8B030D-6E8A-4147-A177-3AD203B41FA5}">
                      <a16:colId xmlns:a16="http://schemas.microsoft.com/office/drawing/2014/main" val="4241009884"/>
                    </a:ext>
                  </a:extLst>
                </a:gridCol>
                <a:gridCol w="2097819">
                  <a:extLst>
                    <a:ext uri="{9D8B030D-6E8A-4147-A177-3AD203B41FA5}">
                      <a16:colId xmlns:a16="http://schemas.microsoft.com/office/drawing/2014/main" val="2247831005"/>
                    </a:ext>
                  </a:extLst>
                </a:gridCol>
                <a:gridCol w="2097819">
                  <a:extLst>
                    <a:ext uri="{9D8B030D-6E8A-4147-A177-3AD203B41FA5}">
                      <a16:colId xmlns:a16="http://schemas.microsoft.com/office/drawing/2014/main" val="3124179603"/>
                    </a:ext>
                  </a:extLst>
                </a:gridCol>
              </a:tblGrid>
              <a:tr h="370840">
                <a:tc gridSpan="4">
                  <a:txBody>
                    <a:bodyPr/>
                    <a:lstStyle/>
                    <a:p>
                      <a:r>
                        <a:rPr lang="nb-NO" dirty="0"/>
                        <a:t>Handlingsplan</a:t>
                      </a:r>
                    </a:p>
                  </a:txBody>
                  <a:tcPr/>
                </a:tc>
                <a:tc hMerge="1">
                  <a:txBody>
                    <a:bodyPr/>
                    <a:lstStyle/>
                    <a:p>
                      <a:endParaRPr lang="nb-NO" dirty="0"/>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3519980139"/>
                  </a:ext>
                </a:extLst>
              </a:tr>
              <a:tr h="246777">
                <a:tc>
                  <a:txBody>
                    <a:bodyPr/>
                    <a:lstStyle/>
                    <a:p>
                      <a:r>
                        <a:rPr lang="nb-NO" sz="1100" dirty="0"/>
                        <a:t>Nåsituasjon</a:t>
                      </a:r>
                    </a:p>
                  </a:txBody>
                  <a:tcPr/>
                </a:tc>
                <a:tc>
                  <a:txBody>
                    <a:bodyPr/>
                    <a:lstStyle/>
                    <a:p>
                      <a:r>
                        <a:rPr lang="nb-NO" sz="1100" dirty="0"/>
                        <a:t>Slik vil vi gjøre det hos oss</a:t>
                      </a:r>
                    </a:p>
                  </a:txBody>
                  <a:tcPr/>
                </a:tc>
                <a:tc>
                  <a:txBody>
                    <a:bodyPr/>
                    <a:lstStyle/>
                    <a:p>
                      <a:r>
                        <a:rPr lang="nb-NO" sz="1100" dirty="0"/>
                        <a:t>Tiltak</a:t>
                      </a:r>
                    </a:p>
                  </a:txBody>
                  <a:tcPr/>
                </a:tc>
                <a:tc>
                  <a:txBody>
                    <a:bodyPr/>
                    <a:lstStyle/>
                    <a:p>
                      <a:r>
                        <a:rPr lang="nb-NO" sz="1100" dirty="0"/>
                        <a:t>Status</a:t>
                      </a:r>
                    </a:p>
                  </a:txBody>
                  <a:tcPr/>
                </a:tc>
                <a:extLst>
                  <a:ext uri="{0D108BD9-81ED-4DB2-BD59-A6C34878D82A}">
                    <a16:rowId xmlns:a16="http://schemas.microsoft.com/office/drawing/2014/main" val="3100143728"/>
                  </a:ext>
                </a:extLst>
              </a:tr>
              <a:tr h="0">
                <a:tc>
                  <a:txBody>
                    <a:bodyPr/>
                    <a:lstStyle/>
                    <a:p>
                      <a:endParaRPr lang="nb-NO" sz="1100" dirty="0"/>
                    </a:p>
                  </a:txBody>
                  <a:tcPr/>
                </a:tc>
                <a:tc>
                  <a:txBody>
                    <a:bodyPr/>
                    <a:lstStyle/>
                    <a:p>
                      <a:endParaRPr lang="nb-NO" sz="1100" dirty="0"/>
                    </a:p>
                  </a:txBody>
                  <a:tcPr/>
                </a:tc>
                <a:tc>
                  <a:txBody>
                    <a:bodyPr/>
                    <a:lstStyle/>
                    <a:p>
                      <a:endParaRPr lang="nb-NO" sz="1100" dirty="0"/>
                    </a:p>
                  </a:txBody>
                  <a:tcPr/>
                </a:tc>
                <a:tc>
                  <a:txBody>
                    <a:bodyPr/>
                    <a:lstStyle/>
                    <a:p>
                      <a:endParaRPr lang="nb-NO" sz="1100" dirty="0"/>
                    </a:p>
                  </a:txBody>
                  <a:tcPr/>
                </a:tc>
                <a:extLst>
                  <a:ext uri="{0D108BD9-81ED-4DB2-BD59-A6C34878D82A}">
                    <a16:rowId xmlns:a16="http://schemas.microsoft.com/office/drawing/2014/main" val="2680084826"/>
                  </a:ext>
                </a:extLst>
              </a:tr>
              <a:tr h="245451">
                <a:tc>
                  <a:txBody>
                    <a:bodyPr/>
                    <a:lstStyle/>
                    <a:p>
                      <a:endParaRPr lang="nb-NO" sz="1100" dirty="0"/>
                    </a:p>
                  </a:txBody>
                  <a:tcPr/>
                </a:tc>
                <a:tc>
                  <a:txBody>
                    <a:bodyPr/>
                    <a:lstStyle/>
                    <a:p>
                      <a:endParaRPr lang="nb-NO" sz="1100" dirty="0"/>
                    </a:p>
                  </a:txBody>
                  <a:tcPr/>
                </a:tc>
                <a:tc>
                  <a:txBody>
                    <a:bodyPr/>
                    <a:lstStyle/>
                    <a:p>
                      <a:endParaRPr lang="nb-NO" sz="1100" dirty="0"/>
                    </a:p>
                  </a:txBody>
                  <a:tcPr/>
                </a:tc>
                <a:tc>
                  <a:txBody>
                    <a:bodyPr/>
                    <a:lstStyle/>
                    <a:p>
                      <a:endParaRPr lang="nb-NO" sz="1100" dirty="0"/>
                    </a:p>
                  </a:txBody>
                  <a:tcPr/>
                </a:tc>
                <a:extLst>
                  <a:ext uri="{0D108BD9-81ED-4DB2-BD59-A6C34878D82A}">
                    <a16:rowId xmlns:a16="http://schemas.microsoft.com/office/drawing/2014/main" val="3036790439"/>
                  </a:ext>
                </a:extLst>
              </a:tr>
              <a:tr h="201057">
                <a:tc>
                  <a:txBody>
                    <a:bodyPr/>
                    <a:lstStyle/>
                    <a:p>
                      <a:endParaRPr lang="nb-NO" sz="1100" dirty="0"/>
                    </a:p>
                  </a:txBody>
                  <a:tcPr/>
                </a:tc>
                <a:tc>
                  <a:txBody>
                    <a:bodyPr/>
                    <a:lstStyle/>
                    <a:p>
                      <a:endParaRPr lang="nb-NO" sz="1100" dirty="0"/>
                    </a:p>
                  </a:txBody>
                  <a:tcPr/>
                </a:tc>
                <a:tc>
                  <a:txBody>
                    <a:bodyPr/>
                    <a:lstStyle/>
                    <a:p>
                      <a:endParaRPr lang="nb-NO" sz="1100" dirty="0"/>
                    </a:p>
                  </a:txBody>
                  <a:tcPr/>
                </a:tc>
                <a:tc>
                  <a:txBody>
                    <a:bodyPr/>
                    <a:lstStyle/>
                    <a:p>
                      <a:endParaRPr lang="nb-NO" sz="1100" dirty="0"/>
                    </a:p>
                  </a:txBody>
                  <a:tcPr/>
                </a:tc>
                <a:extLst>
                  <a:ext uri="{0D108BD9-81ED-4DB2-BD59-A6C34878D82A}">
                    <a16:rowId xmlns:a16="http://schemas.microsoft.com/office/drawing/2014/main" val="1431680818"/>
                  </a:ext>
                </a:extLst>
              </a:tr>
              <a:tr h="244126">
                <a:tc>
                  <a:txBody>
                    <a:bodyPr/>
                    <a:lstStyle/>
                    <a:p>
                      <a:endParaRPr lang="nb-NO" sz="1100" dirty="0"/>
                    </a:p>
                  </a:txBody>
                  <a:tcPr/>
                </a:tc>
                <a:tc>
                  <a:txBody>
                    <a:bodyPr/>
                    <a:lstStyle/>
                    <a:p>
                      <a:endParaRPr lang="nb-NO" sz="1100" dirty="0"/>
                    </a:p>
                  </a:txBody>
                  <a:tcPr/>
                </a:tc>
                <a:tc>
                  <a:txBody>
                    <a:bodyPr/>
                    <a:lstStyle/>
                    <a:p>
                      <a:endParaRPr lang="nb-NO" sz="1100" dirty="0"/>
                    </a:p>
                  </a:txBody>
                  <a:tcPr/>
                </a:tc>
                <a:tc>
                  <a:txBody>
                    <a:bodyPr/>
                    <a:lstStyle/>
                    <a:p>
                      <a:endParaRPr lang="nb-NO" sz="1100" dirty="0"/>
                    </a:p>
                  </a:txBody>
                  <a:tcPr/>
                </a:tc>
                <a:extLst>
                  <a:ext uri="{0D108BD9-81ED-4DB2-BD59-A6C34878D82A}">
                    <a16:rowId xmlns:a16="http://schemas.microsoft.com/office/drawing/2014/main" val="4091137797"/>
                  </a:ext>
                </a:extLst>
              </a:tr>
              <a:tr h="196865">
                <a:tc>
                  <a:txBody>
                    <a:bodyPr/>
                    <a:lstStyle/>
                    <a:p>
                      <a:endParaRPr lang="nb-NO" sz="1100"/>
                    </a:p>
                  </a:txBody>
                  <a:tcPr/>
                </a:tc>
                <a:tc>
                  <a:txBody>
                    <a:bodyPr/>
                    <a:lstStyle/>
                    <a:p>
                      <a:endParaRPr lang="nb-NO" sz="1100"/>
                    </a:p>
                  </a:txBody>
                  <a:tcPr/>
                </a:tc>
                <a:tc>
                  <a:txBody>
                    <a:bodyPr/>
                    <a:lstStyle/>
                    <a:p>
                      <a:endParaRPr lang="nb-NO" sz="1100" dirty="0"/>
                    </a:p>
                  </a:txBody>
                  <a:tcPr/>
                </a:tc>
                <a:tc>
                  <a:txBody>
                    <a:bodyPr/>
                    <a:lstStyle/>
                    <a:p>
                      <a:endParaRPr lang="nb-NO" sz="1100" dirty="0"/>
                    </a:p>
                  </a:txBody>
                  <a:tcPr/>
                </a:tc>
                <a:extLst>
                  <a:ext uri="{0D108BD9-81ED-4DB2-BD59-A6C34878D82A}">
                    <a16:rowId xmlns:a16="http://schemas.microsoft.com/office/drawing/2014/main" val="276190705"/>
                  </a:ext>
                </a:extLst>
              </a:tr>
            </a:tbl>
          </a:graphicData>
        </a:graphic>
      </p:graphicFrame>
      <p:sp>
        <p:nvSpPr>
          <p:cNvPr id="19" name="Rektangel 18">
            <a:extLst>
              <a:ext uri="{FF2B5EF4-FFF2-40B4-BE49-F238E27FC236}">
                <a16:creationId xmlns:a16="http://schemas.microsoft.com/office/drawing/2014/main" id="{7A3FA1EC-8BC4-4E81-9271-42C12C1119D8}"/>
              </a:ext>
            </a:extLst>
          </p:cNvPr>
          <p:cNvSpPr/>
          <p:nvPr/>
        </p:nvSpPr>
        <p:spPr>
          <a:xfrm>
            <a:off x="390234" y="694854"/>
            <a:ext cx="3895519" cy="170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C0E5AFE0-F7EE-442E-BBFB-C91DF08F01B4}"/>
              </a:ext>
            </a:extLst>
          </p:cNvPr>
          <p:cNvSpPr/>
          <p:nvPr/>
        </p:nvSpPr>
        <p:spPr>
          <a:xfrm>
            <a:off x="4889929" y="727792"/>
            <a:ext cx="3895519" cy="1706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E5CF7224-9BAC-43FE-8A31-5FDF2DC78C06}"/>
              </a:ext>
            </a:extLst>
          </p:cNvPr>
          <p:cNvSpPr txBox="1"/>
          <p:nvPr/>
        </p:nvSpPr>
        <p:spPr>
          <a:xfrm>
            <a:off x="5022209" y="806032"/>
            <a:ext cx="1904689" cy="430887"/>
          </a:xfrm>
          <a:prstGeom prst="rect">
            <a:avLst/>
          </a:prstGeom>
          <a:noFill/>
        </p:spPr>
        <p:txBody>
          <a:bodyPr wrap="none" rtlCol="0">
            <a:spAutoFit/>
          </a:bodyPr>
          <a:lstStyle/>
          <a:p>
            <a:r>
              <a:rPr lang="nb-NO" sz="1100" dirty="0"/>
              <a:t>Marker hvor dere skal være</a:t>
            </a:r>
          </a:p>
          <a:p>
            <a:r>
              <a:rPr lang="nb-NO" sz="1100" dirty="0"/>
              <a:t>om et år</a:t>
            </a:r>
          </a:p>
        </p:txBody>
      </p:sp>
    </p:spTree>
    <p:extLst>
      <p:ext uri="{BB962C8B-B14F-4D97-AF65-F5344CB8AC3E}">
        <p14:creationId xmlns:p14="http://schemas.microsoft.com/office/powerpoint/2010/main" val="234295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FAB50735-064D-40EA-B03F-F889D340EFAE}"/>
              </a:ext>
            </a:extLst>
          </p:cNvPr>
          <p:cNvSpPr>
            <a:spLocks noGrp="1"/>
          </p:cNvSpPr>
          <p:nvPr>
            <p:ph type="title"/>
          </p:nvPr>
        </p:nvSpPr>
        <p:spPr/>
        <p:txBody>
          <a:bodyPr/>
          <a:lstStyle/>
          <a:p>
            <a:r>
              <a:rPr lang="nb-NO" dirty="0"/>
              <a:t>Definisjon av HMS</a:t>
            </a:r>
          </a:p>
        </p:txBody>
      </p:sp>
      <p:sp>
        <p:nvSpPr>
          <p:cNvPr id="4" name="Plassholder for dato 3">
            <a:extLst>
              <a:ext uri="{FF2B5EF4-FFF2-40B4-BE49-F238E27FC236}">
                <a16:creationId xmlns:a16="http://schemas.microsoft.com/office/drawing/2014/main" id="{CB00C2FD-95B0-48B9-996F-693C92572993}"/>
              </a:ext>
            </a:extLst>
          </p:cNvPr>
          <p:cNvSpPr>
            <a:spLocks noGrp="1"/>
          </p:cNvSpPr>
          <p:nvPr>
            <p:ph type="dt" sz="half" idx="2"/>
          </p:nvPr>
        </p:nvSpPr>
        <p:spPr/>
        <p:txBody>
          <a:bodyPr/>
          <a:lstStyle/>
          <a:p>
            <a:pPr algn="r"/>
            <a:r>
              <a:rPr lang="en-US"/>
              <a:t>Oslo, d. MMMM</a:t>
            </a:r>
            <a:endParaRPr lang="nb-NO" dirty="0"/>
          </a:p>
        </p:txBody>
      </p:sp>
      <p:sp>
        <p:nvSpPr>
          <p:cNvPr id="8" name="Rektangel: avrundede hjørner 7">
            <a:extLst>
              <a:ext uri="{FF2B5EF4-FFF2-40B4-BE49-F238E27FC236}">
                <a16:creationId xmlns:a16="http://schemas.microsoft.com/office/drawing/2014/main" id="{EEF5987D-D94E-4E97-A860-7F3C78ABF06B}"/>
              </a:ext>
            </a:extLst>
          </p:cNvPr>
          <p:cNvSpPr/>
          <p:nvPr/>
        </p:nvSpPr>
        <p:spPr>
          <a:xfrm>
            <a:off x="1366124" y="1816989"/>
            <a:ext cx="2056770" cy="236937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1388" dirty="0"/>
              <a:t>Helse (arbeidshelse)</a:t>
            </a:r>
          </a:p>
        </p:txBody>
      </p:sp>
      <p:sp>
        <p:nvSpPr>
          <p:cNvPr id="9" name="Rektangel: avrundede hjørner 8">
            <a:extLst>
              <a:ext uri="{FF2B5EF4-FFF2-40B4-BE49-F238E27FC236}">
                <a16:creationId xmlns:a16="http://schemas.microsoft.com/office/drawing/2014/main" id="{FEC27E6C-EDB0-433E-B69A-1CA3F82C19CA}"/>
              </a:ext>
            </a:extLst>
          </p:cNvPr>
          <p:cNvSpPr/>
          <p:nvPr/>
        </p:nvSpPr>
        <p:spPr>
          <a:xfrm>
            <a:off x="3546329" y="1808459"/>
            <a:ext cx="2056770" cy="237790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nb-NO" sz="1388" dirty="0"/>
              <a:t>Miljø</a:t>
            </a:r>
          </a:p>
        </p:txBody>
      </p:sp>
      <p:sp>
        <p:nvSpPr>
          <p:cNvPr id="10" name="Rektangel: avrundede hjørner 9">
            <a:extLst>
              <a:ext uri="{FF2B5EF4-FFF2-40B4-BE49-F238E27FC236}">
                <a16:creationId xmlns:a16="http://schemas.microsoft.com/office/drawing/2014/main" id="{FAFB3FBE-8C43-4D3B-BC06-2A65D03D5079}"/>
              </a:ext>
            </a:extLst>
          </p:cNvPr>
          <p:cNvSpPr/>
          <p:nvPr/>
        </p:nvSpPr>
        <p:spPr>
          <a:xfrm>
            <a:off x="5696768" y="1816988"/>
            <a:ext cx="2056770" cy="236937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nb-NO" sz="1586" dirty="0"/>
              <a:t>Sikkerhet</a:t>
            </a:r>
          </a:p>
        </p:txBody>
      </p:sp>
      <p:sp>
        <p:nvSpPr>
          <p:cNvPr id="12" name="Rektangel: avrundede hjørner 11">
            <a:extLst>
              <a:ext uri="{FF2B5EF4-FFF2-40B4-BE49-F238E27FC236}">
                <a16:creationId xmlns:a16="http://schemas.microsoft.com/office/drawing/2014/main" id="{BDC5FA1C-93CB-4E75-AE1E-D7C55F49409C}"/>
              </a:ext>
            </a:extLst>
          </p:cNvPr>
          <p:cNvSpPr/>
          <p:nvPr/>
        </p:nvSpPr>
        <p:spPr>
          <a:xfrm>
            <a:off x="1366123" y="2331300"/>
            <a:ext cx="6387414" cy="31323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85" dirty="0"/>
          </a:p>
        </p:txBody>
      </p:sp>
      <p:sp>
        <p:nvSpPr>
          <p:cNvPr id="13" name="TekstSylinder 12">
            <a:extLst>
              <a:ext uri="{FF2B5EF4-FFF2-40B4-BE49-F238E27FC236}">
                <a16:creationId xmlns:a16="http://schemas.microsoft.com/office/drawing/2014/main" id="{F1187DD8-1791-42C6-9EEF-4ADB9D8808EF}"/>
              </a:ext>
            </a:extLst>
          </p:cNvPr>
          <p:cNvSpPr txBox="1"/>
          <p:nvPr/>
        </p:nvSpPr>
        <p:spPr>
          <a:xfrm>
            <a:off x="2235208" y="2299501"/>
            <a:ext cx="348367" cy="366168"/>
          </a:xfrm>
          <a:prstGeom prst="rect">
            <a:avLst/>
          </a:prstGeom>
          <a:noFill/>
        </p:spPr>
        <p:txBody>
          <a:bodyPr wrap="none" rtlCol="0">
            <a:spAutoFit/>
          </a:bodyPr>
          <a:lstStyle/>
          <a:p>
            <a:r>
              <a:rPr lang="nb-NO" sz="1785" dirty="0">
                <a:solidFill>
                  <a:schemeClr val="bg1"/>
                </a:solidFill>
              </a:rPr>
              <a:t>H</a:t>
            </a:r>
          </a:p>
        </p:txBody>
      </p:sp>
      <p:sp>
        <p:nvSpPr>
          <p:cNvPr id="14" name="TekstSylinder 13">
            <a:extLst>
              <a:ext uri="{FF2B5EF4-FFF2-40B4-BE49-F238E27FC236}">
                <a16:creationId xmlns:a16="http://schemas.microsoft.com/office/drawing/2014/main" id="{8E62D2DD-A01C-4019-A340-AE92C487DCE4}"/>
              </a:ext>
            </a:extLst>
          </p:cNvPr>
          <p:cNvSpPr txBox="1"/>
          <p:nvPr/>
        </p:nvSpPr>
        <p:spPr>
          <a:xfrm>
            <a:off x="4400529" y="2299501"/>
            <a:ext cx="373796" cy="366168"/>
          </a:xfrm>
          <a:prstGeom prst="rect">
            <a:avLst/>
          </a:prstGeom>
          <a:noFill/>
        </p:spPr>
        <p:txBody>
          <a:bodyPr wrap="none" rtlCol="0">
            <a:spAutoFit/>
          </a:bodyPr>
          <a:lstStyle/>
          <a:p>
            <a:r>
              <a:rPr lang="nb-NO" sz="1785" dirty="0">
                <a:solidFill>
                  <a:schemeClr val="bg1"/>
                </a:solidFill>
              </a:rPr>
              <a:t>M</a:t>
            </a:r>
          </a:p>
        </p:txBody>
      </p:sp>
      <p:sp>
        <p:nvSpPr>
          <p:cNvPr id="15" name="TekstSylinder 14">
            <a:extLst>
              <a:ext uri="{FF2B5EF4-FFF2-40B4-BE49-F238E27FC236}">
                <a16:creationId xmlns:a16="http://schemas.microsoft.com/office/drawing/2014/main" id="{6B60CCF4-37D9-46AF-BBD6-929F1E27054E}"/>
              </a:ext>
            </a:extLst>
          </p:cNvPr>
          <p:cNvSpPr txBox="1"/>
          <p:nvPr/>
        </p:nvSpPr>
        <p:spPr>
          <a:xfrm>
            <a:off x="6550968" y="2299501"/>
            <a:ext cx="334065" cy="363879"/>
          </a:xfrm>
          <a:prstGeom prst="rect">
            <a:avLst/>
          </a:prstGeom>
          <a:noFill/>
        </p:spPr>
        <p:txBody>
          <a:bodyPr wrap="none" rtlCol="0">
            <a:spAutoFit/>
          </a:bodyPr>
          <a:lstStyle/>
          <a:p>
            <a:r>
              <a:rPr lang="nb-NO" sz="1785" dirty="0">
                <a:solidFill>
                  <a:schemeClr val="bg1"/>
                </a:solidFill>
              </a:rPr>
              <a:t>S</a:t>
            </a:r>
          </a:p>
        </p:txBody>
      </p:sp>
      <p:sp>
        <p:nvSpPr>
          <p:cNvPr id="17" name="TekstSylinder 16">
            <a:extLst>
              <a:ext uri="{FF2B5EF4-FFF2-40B4-BE49-F238E27FC236}">
                <a16:creationId xmlns:a16="http://schemas.microsoft.com/office/drawing/2014/main" id="{809A9DA9-796D-4447-8DD5-1CE5B3E39F35}"/>
              </a:ext>
            </a:extLst>
          </p:cNvPr>
          <p:cNvSpPr txBox="1"/>
          <p:nvPr/>
        </p:nvSpPr>
        <p:spPr>
          <a:xfrm>
            <a:off x="1427840" y="2759645"/>
            <a:ext cx="2056770" cy="1006961"/>
          </a:xfrm>
          <a:prstGeom prst="rect">
            <a:avLst/>
          </a:prstGeom>
          <a:noFill/>
        </p:spPr>
        <p:txBody>
          <a:bodyPr wrap="square">
            <a:spAutoFit/>
          </a:bodyPr>
          <a:lstStyle/>
          <a:p>
            <a:pPr>
              <a:tabLst>
                <a:tab pos="453268" algn="l"/>
              </a:tabLst>
            </a:pPr>
            <a:r>
              <a:rPr lang="nb-NO" sz="991" dirty="0">
                <a:solidFill>
                  <a:schemeClr val="bg1"/>
                </a:solidFill>
                <a:ea typeface="Times New Roman" panose="02020603050405020304" pitchFamily="18" charset="0"/>
                <a:cs typeface="Times New Roman" panose="02020603050405020304" pitchFamily="18" charset="0"/>
              </a:rPr>
              <a:t>Fysisk og psykisk arbeidsmiljø. Fokus på tiltak for å forebygge skader, slitasje og sykdom. I tillegg alle forhold som bidrar til godt samarbeid, trivsel og arbeidsglede.</a:t>
            </a:r>
            <a:endParaRPr lang="nb-NO" sz="991" dirty="0">
              <a:solidFill>
                <a:schemeClr val="bg1"/>
              </a:solidFill>
              <a:ea typeface="Calibri" panose="020F0502020204030204" pitchFamily="34" charset="0"/>
              <a:cs typeface="Times New Roman" panose="02020603050405020304" pitchFamily="18" charset="0"/>
            </a:endParaRPr>
          </a:p>
        </p:txBody>
      </p:sp>
      <p:sp>
        <p:nvSpPr>
          <p:cNvPr id="19" name="TekstSylinder 18">
            <a:extLst>
              <a:ext uri="{FF2B5EF4-FFF2-40B4-BE49-F238E27FC236}">
                <a16:creationId xmlns:a16="http://schemas.microsoft.com/office/drawing/2014/main" id="{2E3238A8-E4B1-48C1-9170-B8E0D2D1AB72}"/>
              </a:ext>
            </a:extLst>
          </p:cNvPr>
          <p:cNvSpPr txBox="1"/>
          <p:nvPr/>
        </p:nvSpPr>
        <p:spPr>
          <a:xfrm>
            <a:off x="3580753" y="2759644"/>
            <a:ext cx="1977018" cy="701821"/>
          </a:xfrm>
          <a:prstGeom prst="rect">
            <a:avLst/>
          </a:prstGeom>
          <a:noFill/>
        </p:spPr>
        <p:txBody>
          <a:bodyPr wrap="square">
            <a:spAutoFit/>
          </a:bodyPr>
          <a:lstStyle/>
          <a:p>
            <a:r>
              <a:rPr lang="nb-NO" sz="991" dirty="0">
                <a:solidFill>
                  <a:schemeClr val="bg1"/>
                </a:solidFill>
                <a:cs typeface="Times New Roman" panose="02020603050405020304" pitchFamily="18" charset="0"/>
              </a:rPr>
              <a:t>Ytre miljøforhold, utslipp til vann og luft, avfallshåndtering. Fokus på tiltak som skal gjøre oss enda mer bærekraftig.</a:t>
            </a:r>
          </a:p>
        </p:txBody>
      </p:sp>
      <p:sp>
        <p:nvSpPr>
          <p:cNvPr id="21" name="TekstSylinder 20">
            <a:extLst>
              <a:ext uri="{FF2B5EF4-FFF2-40B4-BE49-F238E27FC236}">
                <a16:creationId xmlns:a16="http://schemas.microsoft.com/office/drawing/2014/main" id="{6EBF843E-8150-47EF-831A-AF59DE0EF6E9}"/>
              </a:ext>
            </a:extLst>
          </p:cNvPr>
          <p:cNvSpPr txBox="1"/>
          <p:nvPr/>
        </p:nvSpPr>
        <p:spPr>
          <a:xfrm>
            <a:off x="5726533" y="2759645"/>
            <a:ext cx="2056770" cy="1312100"/>
          </a:xfrm>
          <a:prstGeom prst="rect">
            <a:avLst/>
          </a:prstGeom>
          <a:noFill/>
        </p:spPr>
        <p:txBody>
          <a:bodyPr wrap="square">
            <a:spAutoFit/>
          </a:bodyPr>
          <a:lstStyle/>
          <a:p>
            <a:r>
              <a:rPr lang="nb-NO" sz="991" dirty="0">
                <a:solidFill>
                  <a:schemeClr val="bg1"/>
                </a:solidFill>
                <a:cs typeface="Times New Roman" panose="02020603050405020304" pitchFamily="18" charset="0"/>
              </a:rPr>
              <a:t>Beskyttelse av mennesker, materiell/maskiner og informasjon. Fokus på oversikt over alle risikomomenter som kan true oss – og iverksette tiltak for at dette ikke skjer. Og; om det skjer – ha beredskap for å begrense skade.</a:t>
            </a:r>
          </a:p>
        </p:txBody>
      </p:sp>
      <p:sp>
        <p:nvSpPr>
          <p:cNvPr id="23" name="Ellipse 22">
            <a:extLst>
              <a:ext uri="{FF2B5EF4-FFF2-40B4-BE49-F238E27FC236}">
                <a16:creationId xmlns:a16="http://schemas.microsoft.com/office/drawing/2014/main" id="{5ACEA44E-A88F-4B58-9747-1410D0B780D0}"/>
              </a:ext>
            </a:extLst>
          </p:cNvPr>
          <p:cNvSpPr>
            <a:spLocks noChangeAspect="1"/>
          </p:cNvSpPr>
          <p:nvPr/>
        </p:nvSpPr>
        <p:spPr>
          <a:xfrm>
            <a:off x="2233689" y="2299501"/>
            <a:ext cx="343850" cy="3802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85"/>
          </a:p>
        </p:txBody>
      </p:sp>
      <p:sp>
        <p:nvSpPr>
          <p:cNvPr id="26" name="Ellipse 25">
            <a:extLst>
              <a:ext uri="{FF2B5EF4-FFF2-40B4-BE49-F238E27FC236}">
                <a16:creationId xmlns:a16="http://schemas.microsoft.com/office/drawing/2014/main" id="{5A01725E-4A9A-4296-8E49-DE1CF35E3DE2}"/>
              </a:ext>
            </a:extLst>
          </p:cNvPr>
          <p:cNvSpPr>
            <a:spLocks noChangeAspect="1"/>
          </p:cNvSpPr>
          <p:nvPr/>
        </p:nvSpPr>
        <p:spPr>
          <a:xfrm>
            <a:off x="6550968" y="2299501"/>
            <a:ext cx="343850" cy="3802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85"/>
          </a:p>
        </p:txBody>
      </p:sp>
      <p:sp>
        <p:nvSpPr>
          <p:cNvPr id="27" name="Ellipse 26">
            <a:extLst>
              <a:ext uri="{FF2B5EF4-FFF2-40B4-BE49-F238E27FC236}">
                <a16:creationId xmlns:a16="http://schemas.microsoft.com/office/drawing/2014/main" id="{2E0A572C-6DFD-4716-8497-537065BCAC2C}"/>
              </a:ext>
            </a:extLst>
          </p:cNvPr>
          <p:cNvSpPr>
            <a:spLocks noChangeAspect="1"/>
          </p:cNvSpPr>
          <p:nvPr/>
        </p:nvSpPr>
        <p:spPr>
          <a:xfrm>
            <a:off x="4415502" y="2300444"/>
            <a:ext cx="343850" cy="3802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785"/>
          </a:p>
        </p:txBody>
      </p:sp>
    </p:spTree>
    <p:extLst>
      <p:ext uri="{BB962C8B-B14F-4D97-AF65-F5344CB8AC3E}">
        <p14:creationId xmlns:p14="http://schemas.microsoft.com/office/powerpoint/2010/main" val="35815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A2ED8552-C78B-4BDF-A589-3095A1BCE20F}"/>
              </a:ext>
            </a:extLst>
          </p:cNvPr>
          <p:cNvSpPr>
            <a:spLocks noGrp="1"/>
          </p:cNvSpPr>
          <p:nvPr>
            <p:ph type="dt" sz="half" idx="2"/>
          </p:nvPr>
        </p:nvSpPr>
        <p:spPr/>
        <p:txBody>
          <a:bodyPr/>
          <a:lstStyle/>
          <a:p>
            <a:pPr algn="r"/>
            <a:r>
              <a:rPr lang="en-US"/>
              <a:t>Oslo, d. MMMM</a:t>
            </a:r>
            <a:endParaRPr lang="nb-NO" dirty="0"/>
          </a:p>
        </p:txBody>
      </p:sp>
      <p:sp>
        <p:nvSpPr>
          <p:cNvPr id="8" name="TekstSylinder 7">
            <a:extLst>
              <a:ext uri="{FF2B5EF4-FFF2-40B4-BE49-F238E27FC236}">
                <a16:creationId xmlns:a16="http://schemas.microsoft.com/office/drawing/2014/main" id="{7DDE21E9-14C5-40D2-ACCA-6604C158D35C}"/>
              </a:ext>
            </a:extLst>
          </p:cNvPr>
          <p:cNvSpPr txBox="1"/>
          <p:nvPr/>
        </p:nvSpPr>
        <p:spPr>
          <a:xfrm>
            <a:off x="678976" y="1025173"/>
            <a:ext cx="7786047" cy="2908489"/>
          </a:xfrm>
          <a:prstGeom prst="rect">
            <a:avLst/>
          </a:prstGeom>
          <a:noFill/>
        </p:spPr>
        <p:txBody>
          <a:bodyPr wrap="square">
            <a:spAutoFit/>
          </a:bodyPr>
          <a:lstStyle/>
          <a:p>
            <a:pPr algn="l"/>
            <a:r>
              <a:rPr lang="nb-NO" sz="1200" b="1" dirty="0">
                <a:solidFill>
                  <a:srgbClr val="3D3242"/>
                </a:solidFill>
              </a:rPr>
              <a:t>Hvor moden er HMS-kulturen i din bedrift?</a:t>
            </a:r>
          </a:p>
          <a:p>
            <a:pPr algn="l"/>
            <a:endParaRPr lang="nb-NO" sz="1200" b="1" dirty="0">
              <a:solidFill>
                <a:srgbClr val="3D3242"/>
              </a:solidFill>
            </a:endParaRPr>
          </a:p>
          <a:p>
            <a:pPr algn="l"/>
            <a:r>
              <a:rPr lang="nb-NO" sz="1200" dirty="0">
                <a:solidFill>
                  <a:srgbClr val="3D3242"/>
                </a:solidFill>
              </a:rPr>
              <a:t>Sikkerhet, arbeidsmiljø og arbeidshelse må betraktes som en helhet.</a:t>
            </a:r>
          </a:p>
          <a:p>
            <a:pPr algn="l"/>
            <a:endParaRPr lang="nb-NO" sz="500" b="0" i="0" u="none" strike="noStrike" baseline="0" dirty="0">
              <a:solidFill>
                <a:srgbClr val="3D3242"/>
              </a:solidFill>
            </a:endParaRPr>
          </a:p>
          <a:p>
            <a:pPr algn="l"/>
            <a:r>
              <a:rPr lang="nb-NO" sz="1200" b="0" i="0" u="none" strike="noStrike" baseline="0" dirty="0">
                <a:solidFill>
                  <a:srgbClr val="3D3242"/>
                </a:solidFill>
              </a:rPr>
              <a:t>Det handler om å tenke HMS som en inkludert del av en overordnet strategi, og som en del av det å utøve bedriftsledelse (endringsledelse). HMS er i et slikt perspektiv ikke en egen spesifisert aktivitet eller program innenfor tidsbegrensede rammer eller for bestemte personer eller kampanjer. Det er integrerte prosesser som utøves kontinuerlig på flere organisatoriske nivå.</a:t>
            </a:r>
          </a:p>
          <a:p>
            <a:pPr algn="l"/>
            <a:endParaRPr lang="nb-NO" sz="500" dirty="0">
              <a:solidFill>
                <a:srgbClr val="3D3242"/>
              </a:solidFill>
            </a:endParaRPr>
          </a:p>
          <a:p>
            <a:pPr algn="l"/>
            <a:r>
              <a:rPr lang="nb-NO" sz="1200" dirty="0">
                <a:solidFill>
                  <a:srgbClr val="3D3242"/>
                </a:solidFill>
              </a:rPr>
              <a:t>Ledelsen i suksessfulle nullvisjonsbedrifter oppleves som gode til å skape en åpen atmosfære som tilrettelegger for å kommunisere om sikkerhet, til å involvere og bemyndige de ansatte og oppfordre dem til å ta del i sikkerhetsarbeidet. Prosesser som involverer alle burde være standard praksis. Her stiller lederne spørsmål i stedet for å gi svarene. Lederne oppsøker aktivt de ansatte for å diskutere sikkerhet. De oppfordrer ansatte til å involvere seg, og utfordrer dem til å tenke selv.</a:t>
            </a:r>
          </a:p>
          <a:p>
            <a:pPr algn="l"/>
            <a:endParaRPr lang="nb-NO" sz="500" dirty="0">
              <a:solidFill>
                <a:srgbClr val="3D3242"/>
              </a:solidFill>
            </a:endParaRPr>
          </a:p>
          <a:p>
            <a:pPr algn="l"/>
            <a:r>
              <a:rPr lang="nb-NO" sz="1200" dirty="0">
                <a:solidFill>
                  <a:srgbClr val="3D3242"/>
                </a:solidFill>
              </a:rPr>
              <a:t>For å reflektere rundt bedriftskulturen i egen bedrift med tanke på HMS bruker en gjerne en modenhetsrapp. Hensikten med HMS-løftet er å løfte bedriften oppover i trappa. </a:t>
            </a:r>
          </a:p>
        </p:txBody>
      </p:sp>
    </p:spTree>
    <p:extLst>
      <p:ext uri="{BB962C8B-B14F-4D97-AF65-F5344CB8AC3E}">
        <p14:creationId xmlns:p14="http://schemas.microsoft.com/office/powerpoint/2010/main" val="197147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B12B1D5C-F0CD-4DDE-84B2-CE6900D86322}"/>
              </a:ext>
            </a:extLst>
          </p:cNvPr>
          <p:cNvSpPr>
            <a:spLocks noGrp="1"/>
          </p:cNvSpPr>
          <p:nvPr>
            <p:ph type="title"/>
          </p:nvPr>
        </p:nvSpPr>
        <p:spPr>
          <a:xfrm>
            <a:off x="320400" y="1062578"/>
            <a:ext cx="3804364" cy="584775"/>
          </a:xfrm>
        </p:spPr>
        <p:txBody>
          <a:bodyPr>
            <a:normAutofit/>
          </a:bodyPr>
          <a:lstStyle/>
          <a:p>
            <a:r>
              <a:rPr lang="nb-NO" sz="2200" dirty="0"/>
              <a:t>5 kategorier av modenhet </a:t>
            </a:r>
            <a:endParaRPr lang="nb-NO" dirty="0"/>
          </a:p>
        </p:txBody>
      </p:sp>
      <p:sp>
        <p:nvSpPr>
          <p:cNvPr id="2" name="Plassholder for dato 1">
            <a:extLst>
              <a:ext uri="{FF2B5EF4-FFF2-40B4-BE49-F238E27FC236}">
                <a16:creationId xmlns:a16="http://schemas.microsoft.com/office/drawing/2014/main" id="{22F95F55-0513-4B81-AE2D-625D4C026D06}"/>
              </a:ext>
            </a:extLst>
          </p:cNvPr>
          <p:cNvSpPr>
            <a:spLocks noGrp="1"/>
          </p:cNvSpPr>
          <p:nvPr>
            <p:ph type="dt" sz="half" idx="2"/>
          </p:nvPr>
        </p:nvSpPr>
        <p:spPr/>
        <p:txBody>
          <a:bodyPr/>
          <a:lstStyle/>
          <a:p>
            <a:r>
              <a:rPr lang="en-US"/>
              <a:t>Oslo, d. MMMM</a:t>
            </a:r>
            <a:endParaRPr lang="nb-NO" dirty="0"/>
          </a:p>
        </p:txBody>
      </p:sp>
      <p:sp>
        <p:nvSpPr>
          <p:cNvPr id="3" name="Plassholder for lysbildenummer 2">
            <a:extLst>
              <a:ext uri="{FF2B5EF4-FFF2-40B4-BE49-F238E27FC236}">
                <a16:creationId xmlns:a16="http://schemas.microsoft.com/office/drawing/2014/main" id="{C56B7ED8-DAFA-4905-A7B7-B6BF076327C5}"/>
              </a:ext>
            </a:extLst>
          </p:cNvPr>
          <p:cNvSpPr>
            <a:spLocks noGrp="1"/>
          </p:cNvSpPr>
          <p:nvPr>
            <p:ph type="sldNum" sz="quarter" idx="4"/>
          </p:nvPr>
        </p:nvSpPr>
        <p:spPr/>
        <p:txBody>
          <a:bodyPr/>
          <a:lstStyle/>
          <a:p>
            <a:fld id="{F56C1F3B-02AA-4FDD-A3C1-8BB0B09189FE}" type="slidenum">
              <a:rPr lang="nb-NO" smtClean="0"/>
              <a:pPr/>
              <a:t>4</a:t>
            </a:fld>
            <a:endParaRPr lang="nb-NO" dirty="0"/>
          </a:p>
        </p:txBody>
      </p:sp>
      <p:pic>
        <p:nvPicPr>
          <p:cNvPr id="6" name="Bilde 5">
            <a:extLst>
              <a:ext uri="{FF2B5EF4-FFF2-40B4-BE49-F238E27FC236}">
                <a16:creationId xmlns:a16="http://schemas.microsoft.com/office/drawing/2014/main" id="{03B29F72-6D0F-4A68-8B6B-6081451114E4}"/>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675137" y="1719619"/>
            <a:ext cx="3449627" cy="2527770"/>
          </a:xfrm>
          <a:prstGeom prst="rect">
            <a:avLst/>
          </a:prstGeom>
        </p:spPr>
      </p:pic>
      <p:sp>
        <p:nvSpPr>
          <p:cNvPr id="8" name="TekstSylinder 7">
            <a:extLst>
              <a:ext uri="{FF2B5EF4-FFF2-40B4-BE49-F238E27FC236}">
                <a16:creationId xmlns:a16="http://schemas.microsoft.com/office/drawing/2014/main" id="{63C8A0A8-6199-40C3-B042-6594644911D4}"/>
              </a:ext>
            </a:extLst>
          </p:cNvPr>
          <p:cNvSpPr txBox="1"/>
          <p:nvPr/>
        </p:nvSpPr>
        <p:spPr>
          <a:xfrm>
            <a:off x="4720860" y="559558"/>
            <a:ext cx="4102740" cy="3985706"/>
          </a:xfrm>
          <a:prstGeom prst="rect">
            <a:avLst/>
          </a:prstGeom>
          <a:noFill/>
        </p:spPr>
        <p:txBody>
          <a:bodyPr wrap="square" rtlCol="0">
            <a:spAutoFit/>
          </a:bodyPr>
          <a:lstStyle/>
          <a:p>
            <a:r>
              <a:rPr lang="nb-NO" sz="1100" b="1" i="0" u="none" strike="noStrike" baseline="0" dirty="0"/>
              <a:t>Passiv: </a:t>
            </a:r>
            <a:r>
              <a:rPr lang="nb-NO" sz="1100" b="0" i="0" u="none" strike="noStrike" baseline="0" dirty="0"/>
              <a:t>Her bryr man seg egentlig ikke om HMS-arbeid, men om å unngå å bli tatt.</a:t>
            </a:r>
          </a:p>
          <a:p>
            <a:endParaRPr lang="nb-NO" sz="1100" dirty="0"/>
          </a:p>
          <a:p>
            <a:r>
              <a:rPr lang="nb-NO" sz="1100" b="1" i="0" u="none" strike="noStrike" baseline="0" dirty="0"/>
              <a:t>Reaktiv: </a:t>
            </a:r>
            <a:r>
              <a:rPr lang="nb-NO" sz="1100" b="0" i="0" u="none" strike="noStrike" baseline="0" dirty="0"/>
              <a:t>Sikkerheten tas alvorlig, men først etter at noe har gått galt. Ledere er frustrert over at ansatte ikke “gjør som de får beskjed om”.</a:t>
            </a:r>
          </a:p>
          <a:p>
            <a:endParaRPr lang="nb-NO" sz="1100" dirty="0"/>
          </a:p>
          <a:p>
            <a:r>
              <a:rPr lang="nb-NO" sz="1100" b="1" i="0" u="none" strike="noStrike" baseline="0" dirty="0"/>
              <a:t>Aktiv</a:t>
            </a:r>
            <a:r>
              <a:rPr lang="nb-NO" sz="1100" b="0" i="0" u="none" strike="noStrike" baseline="0" dirty="0"/>
              <a:t>: Det er stort fokus på systemer, tall og rapportering. Det er mye kontroll og inspeksjoner. Det samles inn store mengder data, men disse brukes ikke godt nok til å styre fremover. HMS-stabene er relativt store.</a:t>
            </a:r>
          </a:p>
          <a:p>
            <a:endParaRPr lang="nb-NO" sz="1100" dirty="0"/>
          </a:p>
          <a:p>
            <a:r>
              <a:rPr lang="nb-NO" sz="1100" b="1" i="0" u="none" strike="noStrike" baseline="0" dirty="0"/>
              <a:t>Proaktiv: </a:t>
            </a:r>
            <a:r>
              <a:rPr lang="nb-NO" sz="1100" b="0" i="0" u="none" strike="noStrike" baseline="0" dirty="0"/>
              <a:t>Systemer og rapportering forenkles. Det gjennomføres bedre analyser på innsamlede data og disse brukes til å forebygge hendelser. Linjen begynner å overta HMS-oppgaver, og HMS-staber reduseres.</a:t>
            </a:r>
          </a:p>
          <a:p>
            <a:endParaRPr lang="nb-NO" sz="1100" dirty="0"/>
          </a:p>
          <a:p>
            <a:r>
              <a:rPr lang="nb-NO" sz="1100" b="1" dirty="0"/>
              <a:t>Utviklende: </a:t>
            </a:r>
            <a:r>
              <a:rPr lang="nb-NO" sz="1100" dirty="0"/>
              <a:t>Det er svært høye standarder. Det snakkes mindre om HMS, og mer om “måten vi jobber på”. Feil blir sett på som en mulighet til å forbedre seg. De ansatte er ikke redde for å si i fra, og dermed er ledelsen informert om hva som faktisk foregår. Organisasjonen er ikke selvtilfreds, men forberedt på at det uventede kan oppstå.</a:t>
            </a:r>
          </a:p>
        </p:txBody>
      </p:sp>
    </p:spTree>
    <p:extLst>
      <p:ext uri="{BB962C8B-B14F-4D97-AF65-F5344CB8AC3E}">
        <p14:creationId xmlns:p14="http://schemas.microsoft.com/office/powerpoint/2010/main" val="165244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8B0C3B6-7DBE-41A5-8044-2C6F936D12D3}"/>
              </a:ext>
            </a:extLst>
          </p:cNvPr>
          <p:cNvSpPr txBox="1"/>
          <p:nvPr/>
        </p:nvSpPr>
        <p:spPr>
          <a:xfrm>
            <a:off x="402816" y="860268"/>
            <a:ext cx="4540827" cy="3628557"/>
          </a:xfrm>
          <a:prstGeom prst="rect">
            <a:avLst/>
          </a:prstGeom>
          <a:noFill/>
        </p:spPr>
        <p:txBody>
          <a:bodyPr wrap="square">
            <a:spAutoFit/>
          </a:bodyPr>
          <a:lstStyle/>
          <a:p>
            <a:r>
              <a:rPr lang="nb-NO" sz="1400" b="1" dirty="0">
                <a:solidFill>
                  <a:srgbClr val="3D3242"/>
                </a:solidFill>
              </a:rPr>
              <a:t>Hvor moden er HMS-kulturen i din bedrift?</a:t>
            </a:r>
          </a:p>
          <a:p>
            <a:endParaRPr lang="nb-NO" sz="1349" dirty="0"/>
          </a:p>
          <a:p>
            <a:r>
              <a:rPr lang="nb-NO" sz="1190" dirty="0"/>
              <a:t>Vi har laget forslag til utsagn som kan diskuteres i ledergruppen. For hvert utsagn er det listet opp eksempler på hvordan bedrifter på de ulike trinnene i modenhetsstigen jobber. Bruk litt tid på å reflektere over ord og uttrykk i teksten og bli enige om hva det betyr og hvordan dette skal forstås.</a:t>
            </a:r>
          </a:p>
          <a:p>
            <a:r>
              <a:rPr lang="nb-NO" sz="1190" dirty="0"/>
              <a:t>For eksempel: Hva mener VI med HMS-ledelsessystem– Hvilket system er dette – hvem gjelder det for – hvordan kan det utvikles og kommuniseres?</a:t>
            </a:r>
          </a:p>
          <a:p>
            <a:endParaRPr lang="nb-NO" sz="1190" dirty="0"/>
          </a:p>
          <a:p>
            <a:r>
              <a:rPr lang="nb-NO" sz="1190" dirty="0"/>
              <a:t>Bruk utsagnene til å reflektere over </a:t>
            </a:r>
          </a:p>
          <a:p>
            <a:pPr marL="285644" indent="-285644">
              <a:buFont typeface="Arial" panose="020B0604020202020204" pitchFamily="34" charset="0"/>
              <a:buChar char="•"/>
            </a:pPr>
            <a:r>
              <a:rPr lang="nb-NO" sz="1190" dirty="0"/>
              <a:t>Hvor er vi i dag?</a:t>
            </a:r>
          </a:p>
          <a:p>
            <a:pPr marL="285644" indent="-285644">
              <a:buFont typeface="Arial" panose="020B0604020202020204" pitchFamily="34" charset="0"/>
              <a:buChar char="•"/>
            </a:pPr>
            <a:r>
              <a:rPr lang="nb-NO" sz="1190" dirty="0"/>
              <a:t>Hvor skal vi være om 1 år?</a:t>
            </a:r>
          </a:p>
          <a:p>
            <a:pPr marL="285644" indent="-285644">
              <a:buFont typeface="Arial" panose="020B0604020202020204" pitchFamily="34" charset="0"/>
              <a:buChar char="•"/>
            </a:pPr>
            <a:r>
              <a:rPr lang="nb-NO" sz="1190" dirty="0"/>
              <a:t>Hva skal vi gjøre for å komme dit?</a:t>
            </a:r>
          </a:p>
          <a:p>
            <a:pPr marL="285644" indent="-285644">
              <a:buFont typeface="Arial" panose="020B0604020202020204" pitchFamily="34" charset="0"/>
              <a:buChar char="•"/>
            </a:pPr>
            <a:endParaRPr lang="nb-NO" sz="1190" dirty="0"/>
          </a:p>
          <a:p>
            <a:r>
              <a:rPr lang="nb-NO" sz="1190" dirty="0"/>
              <a:t>Vi har lagt ved en oppsummeringstabell som gir et totalbilde for alle utsagnene. Til inspirasjon er det også lagt ved et eksempel på en handlingsplan.</a:t>
            </a:r>
          </a:p>
        </p:txBody>
      </p:sp>
      <p:pic>
        <p:nvPicPr>
          <p:cNvPr id="6" name="Bilde 5">
            <a:extLst>
              <a:ext uri="{FF2B5EF4-FFF2-40B4-BE49-F238E27FC236}">
                <a16:creationId xmlns:a16="http://schemas.microsoft.com/office/drawing/2014/main" id="{81639DD6-CDEC-4E7E-A011-D367A38A5B94}"/>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5265434" y="1230211"/>
            <a:ext cx="3475751" cy="2546913"/>
          </a:xfrm>
          <a:prstGeom prst="rect">
            <a:avLst/>
          </a:prstGeom>
        </p:spPr>
      </p:pic>
      <p:pic>
        <p:nvPicPr>
          <p:cNvPr id="5" name="Bilde 4">
            <a:extLst>
              <a:ext uri="{FF2B5EF4-FFF2-40B4-BE49-F238E27FC236}">
                <a16:creationId xmlns:a16="http://schemas.microsoft.com/office/drawing/2014/main" id="{5A26715A-351C-4836-AFA5-9449141091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000" b="92667" l="10000" r="90000">
                        <a14:foregroundMark x1="38000" y1="11667" x2="38000" y2="11667"/>
                        <a14:foregroundMark x1="37000" y1="9000" x2="37000" y2="9000"/>
                        <a14:foregroundMark x1="32000" y1="15333" x2="32000" y2="15333"/>
                        <a14:foregroundMark x1="38333" y1="92667" x2="38333" y2="92667"/>
                        <a14:foregroundMark x1="45667" y1="17333" x2="45667" y2="17333"/>
                        <a14:foregroundMark x1="48333" y1="18000" x2="34333" y2="9000"/>
                        <a14:foregroundMark x1="26667" y1="17667" x2="26667" y2="17667"/>
                        <a14:foregroundMark x1="33333" y1="6000" x2="33333" y2="6000"/>
                      </a14:backgroundRemoval>
                    </a14:imgEffect>
                  </a14:imgLayer>
                </a14:imgProps>
              </a:ext>
            </a:extLst>
          </a:blip>
          <a:stretch>
            <a:fillRect/>
          </a:stretch>
        </p:blipFill>
        <p:spPr>
          <a:xfrm>
            <a:off x="7283424" y="430735"/>
            <a:ext cx="1217035" cy="1106653"/>
          </a:xfrm>
          <a:prstGeom prst="rect">
            <a:avLst/>
          </a:prstGeom>
        </p:spPr>
      </p:pic>
    </p:spTree>
    <p:extLst>
      <p:ext uri="{BB962C8B-B14F-4D97-AF65-F5344CB8AC3E}">
        <p14:creationId xmlns:p14="http://schemas.microsoft.com/office/powerpoint/2010/main" val="353798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4B3D0EC4-6C88-4C08-A273-72851BAD4C0F}"/>
              </a:ext>
            </a:extLst>
          </p:cNvPr>
          <p:cNvGraphicFramePr>
            <a:graphicFrameLocks noGrp="1"/>
          </p:cNvGraphicFramePr>
          <p:nvPr>
            <p:extLst>
              <p:ext uri="{D42A27DB-BD31-4B8C-83A1-F6EECF244321}">
                <p14:modId xmlns:p14="http://schemas.microsoft.com/office/powerpoint/2010/main" val="425428782"/>
              </p:ext>
            </p:extLst>
          </p:nvPr>
        </p:nvGraphicFramePr>
        <p:xfrm>
          <a:off x="0" y="3454058"/>
          <a:ext cx="9144000" cy="1260817"/>
        </p:xfrm>
        <a:graphic>
          <a:graphicData uri="http://schemas.openxmlformats.org/drawingml/2006/table">
            <a:tbl>
              <a:tblPr bandCol="1">
                <a:tableStyleId>{5C22544A-7EE6-4342-B048-85BDC9FD1C3A}</a:tableStyleId>
              </a:tblPr>
              <a:tblGrid>
                <a:gridCol w="1828800">
                  <a:extLst>
                    <a:ext uri="{9D8B030D-6E8A-4147-A177-3AD203B41FA5}">
                      <a16:colId xmlns:a16="http://schemas.microsoft.com/office/drawing/2014/main" val="1872357629"/>
                    </a:ext>
                  </a:extLst>
                </a:gridCol>
                <a:gridCol w="1828800">
                  <a:extLst>
                    <a:ext uri="{9D8B030D-6E8A-4147-A177-3AD203B41FA5}">
                      <a16:colId xmlns:a16="http://schemas.microsoft.com/office/drawing/2014/main" val="2748569093"/>
                    </a:ext>
                  </a:extLst>
                </a:gridCol>
                <a:gridCol w="1828800">
                  <a:extLst>
                    <a:ext uri="{9D8B030D-6E8A-4147-A177-3AD203B41FA5}">
                      <a16:colId xmlns:a16="http://schemas.microsoft.com/office/drawing/2014/main" val="1832439667"/>
                    </a:ext>
                  </a:extLst>
                </a:gridCol>
                <a:gridCol w="1828800">
                  <a:extLst>
                    <a:ext uri="{9D8B030D-6E8A-4147-A177-3AD203B41FA5}">
                      <a16:colId xmlns:a16="http://schemas.microsoft.com/office/drawing/2014/main" val="3636531720"/>
                    </a:ext>
                  </a:extLst>
                </a:gridCol>
                <a:gridCol w="1828800">
                  <a:extLst>
                    <a:ext uri="{9D8B030D-6E8A-4147-A177-3AD203B41FA5}">
                      <a16:colId xmlns:a16="http://schemas.microsoft.com/office/drawing/2014/main" val="4207499909"/>
                    </a:ext>
                  </a:extLst>
                </a:gridCol>
              </a:tblGrid>
              <a:tr h="369277">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8580" marR="68580" marT="34290" marB="34290"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8580" marR="68580" marT="34290" marB="34290"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8580" marR="68580" marT="34290" marB="34290"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8580" marR="68580" marT="34290" marB="34290"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8580" marR="68580" marT="34290" marB="34290" anchor="ctr">
                    <a:solidFill>
                      <a:schemeClr val="accent2"/>
                    </a:solidFill>
                  </a:tcPr>
                </a:tc>
                <a:extLst>
                  <a:ext uri="{0D108BD9-81ED-4DB2-BD59-A6C34878D82A}">
                    <a16:rowId xmlns:a16="http://schemas.microsoft.com/office/drawing/2014/main" val="876377935"/>
                  </a:ext>
                </a:extLst>
              </a:tr>
              <a:tr h="891540">
                <a:tc>
                  <a:txBody>
                    <a:bodyPr/>
                    <a:lstStyle/>
                    <a:p>
                      <a:r>
                        <a:rPr lang="nb-NO" sz="800" b="0" kern="1200" dirty="0">
                          <a:solidFill>
                            <a:srgbClr val="00324C"/>
                          </a:solidFill>
                          <a:latin typeface="+mn-lt"/>
                          <a:ea typeface="+mn-ea"/>
                          <a:cs typeface="+mn-cs"/>
                        </a:rPr>
                        <a:t>HMS-arbeid seg om å ikke bli tatt av tilsynsmyndigheter, slik at det blir stans i produksjon og uventede kostnader</a:t>
                      </a:r>
                    </a:p>
                  </a:txBody>
                  <a:tcPr marL="72000" marR="72000" marT="27000" marB="72000">
                    <a:solidFill>
                      <a:schemeClr val="bg1">
                        <a:lumMod val="95000"/>
                      </a:schemeClr>
                    </a:solidFill>
                  </a:tcPr>
                </a:tc>
                <a:tc>
                  <a:txBody>
                    <a:bodyPr/>
                    <a:lstStyle/>
                    <a:p>
                      <a:r>
                        <a:rPr lang="nb-NO" sz="800" dirty="0">
                          <a:solidFill>
                            <a:srgbClr val="00324C"/>
                          </a:solidFill>
                        </a:rPr>
                        <a:t>Sikkerhet blir sett på som et anliggende som omfatter i hovedsak operativt personell, og å unngå at de blir skadet</a:t>
                      </a:r>
                    </a:p>
                  </a:txBody>
                  <a:tcPr marL="72000" marR="72000" marT="27000" marB="72000">
                    <a:solidFill>
                      <a:schemeClr val="bg1">
                        <a:lumMod val="95000"/>
                      </a:schemeClr>
                    </a:solidFill>
                  </a:tcPr>
                </a:tc>
                <a:tc>
                  <a:txBody>
                    <a:bodyPr/>
                    <a:lstStyle/>
                    <a:p>
                      <a:r>
                        <a:rPr lang="nb-NO" sz="800" dirty="0">
                          <a:solidFill>
                            <a:srgbClr val="00324C"/>
                          </a:solidFill>
                        </a:rPr>
                        <a:t>HMS-arbeid handler om å kontrollere risiko gjennom systemer og verktøy. Ledelsens involveres i HMS-arbeid gjennom  statusrapportering for hendelser/avvik, revisjonsprogram og årlig «ledelsens gjennomgang»</a:t>
                      </a:r>
                    </a:p>
                  </a:txBody>
                  <a:tcPr marL="72000" marR="72000" marT="27000" marB="72000">
                    <a:solidFill>
                      <a:schemeClr val="bg1">
                        <a:lumMod val="95000"/>
                      </a:schemeClr>
                    </a:solidFill>
                  </a:tcPr>
                </a:tc>
                <a:tc>
                  <a:txBody>
                    <a:bodyPr/>
                    <a:lstStyle/>
                    <a:p>
                      <a:r>
                        <a:rPr lang="nb-NO" sz="800" dirty="0">
                          <a:solidFill>
                            <a:srgbClr val="00324C"/>
                          </a:solidFill>
                        </a:rPr>
                        <a:t>Godt HMS-arbeid anses som en viktig del av god virksomhetsstyring som bidrar til gode resultater og omdømme.</a:t>
                      </a:r>
                    </a:p>
                    <a:p>
                      <a:r>
                        <a:rPr lang="nb-NO" sz="800" dirty="0">
                          <a:solidFill>
                            <a:srgbClr val="00324C"/>
                          </a:solidFill>
                        </a:rPr>
                        <a:t>HMS er en del av ledermøter på alle nivå, også styremøter.</a:t>
                      </a:r>
                    </a:p>
                  </a:txBody>
                  <a:tcPr marL="72000" marR="72000" marT="27000" marB="72000">
                    <a:solidFill>
                      <a:schemeClr val="bg1">
                        <a:lumMod val="95000"/>
                      </a:schemeClr>
                    </a:solidFill>
                  </a:tcPr>
                </a:tc>
                <a:tc>
                  <a:txBody>
                    <a:bodyPr/>
                    <a:lstStyle/>
                    <a:p>
                      <a:r>
                        <a:rPr lang="nb-NO" sz="800" dirty="0">
                          <a:solidFill>
                            <a:srgbClr val="00324C"/>
                          </a:solidFill>
                        </a:rPr>
                        <a:t>Muligheter og trusler innenfor HMS og sikkerhetsarbeid er en integrert del i selskapets strategiprosess og tilhørende handlingsplaner</a:t>
                      </a:r>
                    </a:p>
                  </a:txBody>
                  <a:tcPr marL="72000" marR="72000" marT="27000"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4867C51D-E1EB-4339-B7B1-FDFAAB227DB4}"/>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7119257" y="0"/>
            <a:ext cx="2024743" cy="1483663"/>
          </a:xfrm>
          <a:prstGeom prst="rect">
            <a:avLst/>
          </a:prstGeom>
        </p:spPr>
      </p:pic>
      <p:sp>
        <p:nvSpPr>
          <p:cNvPr id="7" name="TekstSylinder 6">
            <a:extLst>
              <a:ext uri="{FF2B5EF4-FFF2-40B4-BE49-F238E27FC236}">
                <a16:creationId xmlns:a16="http://schemas.microsoft.com/office/drawing/2014/main" id="{282C8AB8-CE90-4889-9557-F3BBB12D745D}"/>
              </a:ext>
            </a:extLst>
          </p:cNvPr>
          <p:cNvSpPr txBox="1"/>
          <p:nvPr/>
        </p:nvSpPr>
        <p:spPr>
          <a:xfrm>
            <a:off x="0" y="1883260"/>
            <a:ext cx="9144000" cy="300082"/>
          </a:xfrm>
          <a:prstGeom prst="rect">
            <a:avLst/>
          </a:prstGeom>
          <a:noFill/>
        </p:spPr>
        <p:txBody>
          <a:bodyPr wrap="square">
            <a:spAutoFit/>
          </a:bodyPr>
          <a:lstStyle/>
          <a:p>
            <a:pPr algn="ctr"/>
            <a:r>
              <a:rPr lang="nb-NO" sz="1350" dirty="0"/>
              <a:t>Hos oss er sikkerhet sett på som strategisk arbeid </a:t>
            </a:r>
          </a:p>
        </p:txBody>
      </p:sp>
    </p:spTree>
    <p:extLst>
      <p:ext uri="{BB962C8B-B14F-4D97-AF65-F5344CB8AC3E}">
        <p14:creationId xmlns:p14="http://schemas.microsoft.com/office/powerpoint/2010/main" val="72175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a:extLst>
              <a:ext uri="{FF2B5EF4-FFF2-40B4-BE49-F238E27FC236}">
                <a16:creationId xmlns:a16="http://schemas.microsoft.com/office/drawing/2014/main" id="{ADFB130C-B481-4185-A768-113A4A5364A5}"/>
              </a:ext>
            </a:extLst>
          </p:cNvPr>
          <p:cNvGraphicFramePr>
            <a:graphicFrameLocks noGrp="1"/>
          </p:cNvGraphicFramePr>
          <p:nvPr>
            <p:extLst>
              <p:ext uri="{D42A27DB-BD31-4B8C-83A1-F6EECF244321}">
                <p14:modId xmlns:p14="http://schemas.microsoft.com/office/powerpoint/2010/main" val="1140341540"/>
              </p:ext>
            </p:extLst>
          </p:nvPr>
        </p:nvGraphicFramePr>
        <p:xfrm>
          <a:off x="-1" y="3027160"/>
          <a:ext cx="9144000" cy="1687477"/>
        </p:xfrm>
        <a:graphic>
          <a:graphicData uri="http://schemas.openxmlformats.org/drawingml/2006/table">
            <a:tbl>
              <a:tblPr bandCol="1">
                <a:tableStyleId>{5C22544A-7EE6-4342-B048-85BDC9FD1C3A}</a:tableStyleId>
              </a:tblPr>
              <a:tblGrid>
                <a:gridCol w="1828800">
                  <a:extLst>
                    <a:ext uri="{9D8B030D-6E8A-4147-A177-3AD203B41FA5}">
                      <a16:colId xmlns:a16="http://schemas.microsoft.com/office/drawing/2014/main" val="1872357629"/>
                    </a:ext>
                  </a:extLst>
                </a:gridCol>
                <a:gridCol w="1707357">
                  <a:extLst>
                    <a:ext uri="{9D8B030D-6E8A-4147-A177-3AD203B41FA5}">
                      <a16:colId xmlns:a16="http://schemas.microsoft.com/office/drawing/2014/main" val="2748569093"/>
                    </a:ext>
                  </a:extLst>
                </a:gridCol>
                <a:gridCol w="2093119">
                  <a:extLst>
                    <a:ext uri="{9D8B030D-6E8A-4147-A177-3AD203B41FA5}">
                      <a16:colId xmlns:a16="http://schemas.microsoft.com/office/drawing/2014/main" val="1832439667"/>
                    </a:ext>
                  </a:extLst>
                </a:gridCol>
                <a:gridCol w="1685924">
                  <a:extLst>
                    <a:ext uri="{9D8B030D-6E8A-4147-A177-3AD203B41FA5}">
                      <a16:colId xmlns:a16="http://schemas.microsoft.com/office/drawing/2014/main" val="3636531720"/>
                    </a:ext>
                  </a:extLst>
                </a:gridCol>
                <a:gridCol w="1828800">
                  <a:extLst>
                    <a:ext uri="{9D8B030D-6E8A-4147-A177-3AD203B41FA5}">
                      <a16:colId xmlns:a16="http://schemas.microsoft.com/office/drawing/2014/main" val="4207499909"/>
                    </a:ext>
                  </a:extLst>
                </a:gridCol>
              </a:tblGrid>
              <a:tr h="369277">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8580" marR="68580" marT="34290" marB="34290"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8580" marR="68580" marT="34290" marB="34290"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8580" marR="68580" marT="34290" marB="34290"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8580" marR="68580" marT="34290" marB="34290"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8580" marR="68580" marT="34290" marB="34290" anchor="ctr">
                    <a:solidFill>
                      <a:schemeClr val="accent2"/>
                    </a:solidFill>
                  </a:tcPr>
                </a:tc>
                <a:extLst>
                  <a:ext uri="{0D108BD9-81ED-4DB2-BD59-A6C34878D82A}">
                    <a16:rowId xmlns:a16="http://schemas.microsoft.com/office/drawing/2014/main" val="876377935"/>
                  </a:ext>
                </a:extLst>
              </a:tr>
              <a:tr h="1197000">
                <a:tc>
                  <a:txBody>
                    <a:bodyPr/>
                    <a:lstStyle/>
                    <a:p>
                      <a:r>
                        <a:rPr lang="nb-NO" sz="800" b="0" kern="1200" dirty="0">
                          <a:solidFill>
                            <a:srgbClr val="00324C"/>
                          </a:solidFill>
                          <a:latin typeface="+mn-lt"/>
                          <a:ea typeface="+mn-ea"/>
                          <a:cs typeface="+mn-cs"/>
                        </a:rPr>
                        <a:t>Det forventes at ledere rydder opp i etterkant av ulykker, gjerne ved at personell som var involvert avskjediges eller omplasseres. Det settes ikke pris på ledere som formidler informasjon oppover i selskapet som oppleves som negativ, for eksempel avvik eller forbedringsområder </a:t>
                      </a:r>
                    </a:p>
                  </a:txBody>
                  <a:tcPr marL="72000" marR="72000" marT="27000" marB="72000">
                    <a:solidFill>
                      <a:schemeClr val="bg1">
                        <a:lumMod val="95000"/>
                      </a:schemeClr>
                    </a:solidFill>
                  </a:tcPr>
                </a:tc>
                <a:tc>
                  <a:txBody>
                    <a:bodyPr/>
                    <a:lstStyle/>
                    <a:p>
                      <a:r>
                        <a:rPr lang="nb-NO" sz="800" dirty="0">
                          <a:solidFill>
                            <a:srgbClr val="00324C"/>
                          </a:solidFill>
                        </a:rPr>
                        <a:t>Ledere viser handlekraft i etterkant av ulykker, gjennom granskinger, aksjoner og utsagn av typen «Vi skal sørge for at dette ikke kan skje igjen». Men aksjoner og endringer følges ikke opp over tid av ledelsen, og arbeidet sklir tilbake til slik det var før ulykken</a:t>
                      </a:r>
                    </a:p>
                  </a:txBody>
                  <a:tcPr marL="72000" marR="72000" marT="27000" marB="72000">
                    <a:solidFill>
                      <a:schemeClr val="bg1">
                        <a:lumMod val="95000"/>
                      </a:schemeClr>
                    </a:solidFill>
                  </a:tcPr>
                </a:tc>
                <a:tc>
                  <a:txBody>
                    <a:bodyPr/>
                    <a:lstStyle/>
                    <a:p>
                      <a:r>
                        <a:rPr lang="nb-NO" sz="800" dirty="0">
                          <a:solidFill>
                            <a:srgbClr val="00324C"/>
                          </a:solidFill>
                        </a:rPr>
                        <a:t>Ledere er opptatt av gode resultater innenfor HMS. Fokuset ligger i stor grad på etterlevelse av prosedyrer/instrukser og KPI-resultater innenfor HMS. KPI-ene er i hovedsak reaktive som eksempelvis H1, H2, og rapportering av antall avvik.</a:t>
                      </a:r>
                    </a:p>
                    <a:p>
                      <a:r>
                        <a:rPr lang="nb-NO" sz="800" dirty="0">
                          <a:solidFill>
                            <a:srgbClr val="00324C"/>
                          </a:solidFill>
                        </a:rPr>
                        <a:t>Det gjennomføres i noen tilfeller ledervurderinger som også inkluderer de samme reaktive indikatorene innenfor HMS. </a:t>
                      </a:r>
                    </a:p>
                  </a:txBody>
                  <a:tcPr marL="72000" marR="72000" marT="27000" marB="72000">
                    <a:solidFill>
                      <a:schemeClr val="bg1">
                        <a:lumMod val="95000"/>
                      </a:schemeClr>
                    </a:solidFill>
                  </a:tcPr>
                </a:tc>
                <a:tc>
                  <a:txBody>
                    <a:bodyPr/>
                    <a:lstStyle/>
                    <a:p>
                      <a:r>
                        <a:rPr lang="nb-NO" sz="800" dirty="0">
                          <a:solidFill>
                            <a:srgbClr val="00324C"/>
                          </a:solidFill>
                        </a:rPr>
                        <a:t>Ledere jobber med trivsel, anerkjennelse og videreutvikling av arbeidsmiljøet, fordi dette ses på som grunnleggende i HMS og sikkerhetsarbeidet. Ledere gir ansatte handlingsrom gjennom økt ansvar og myndighet</a:t>
                      </a:r>
                    </a:p>
                  </a:txBody>
                  <a:tcPr marL="72000" marR="72000" marT="27000" marB="72000">
                    <a:solidFill>
                      <a:schemeClr val="bg1">
                        <a:lumMod val="95000"/>
                      </a:schemeClr>
                    </a:solidFill>
                  </a:tcPr>
                </a:tc>
                <a:tc>
                  <a:txBody>
                    <a:bodyPr/>
                    <a:lstStyle/>
                    <a:p>
                      <a:r>
                        <a:rPr lang="nb-NO" sz="800" dirty="0">
                          <a:solidFill>
                            <a:srgbClr val="00324C"/>
                          </a:solidFill>
                        </a:rPr>
                        <a:t>Ledere jobber målrettet med å skape et godt arbeidsmiljø preget av omtanke, eierskap og medvirkning, og sikrer at alle i verdikjeden i organisasjonen vet hvordan de bidrar til felles mål.</a:t>
                      </a:r>
                    </a:p>
                    <a:p>
                      <a:endParaRPr lang="nb-NO" sz="800" dirty="0">
                        <a:solidFill>
                          <a:srgbClr val="00324C"/>
                        </a:solidFill>
                      </a:endParaRPr>
                    </a:p>
                    <a:p>
                      <a:endParaRPr lang="nb-NO" sz="800" dirty="0">
                        <a:solidFill>
                          <a:srgbClr val="00324C"/>
                        </a:solidFill>
                      </a:endParaRPr>
                    </a:p>
                  </a:txBody>
                  <a:tcPr marL="72000" marR="72000" marT="27000"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4" name="Bilde 3">
            <a:extLst>
              <a:ext uri="{FF2B5EF4-FFF2-40B4-BE49-F238E27FC236}">
                <a16:creationId xmlns:a16="http://schemas.microsoft.com/office/drawing/2014/main" id="{AD4B8A79-2DD7-489F-9936-4B2789A15996}"/>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7119257" y="0"/>
            <a:ext cx="2024743" cy="1483663"/>
          </a:xfrm>
          <a:prstGeom prst="rect">
            <a:avLst/>
          </a:prstGeom>
        </p:spPr>
      </p:pic>
      <p:sp>
        <p:nvSpPr>
          <p:cNvPr id="7" name="TekstSylinder 6">
            <a:extLst>
              <a:ext uri="{FF2B5EF4-FFF2-40B4-BE49-F238E27FC236}">
                <a16:creationId xmlns:a16="http://schemas.microsoft.com/office/drawing/2014/main" id="{8760F4A3-3783-40BB-8FE4-83B19A3D8668}"/>
              </a:ext>
            </a:extLst>
          </p:cNvPr>
          <p:cNvSpPr txBox="1"/>
          <p:nvPr/>
        </p:nvSpPr>
        <p:spPr>
          <a:xfrm>
            <a:off x="-5861" y="1873877"/>
            <a:ext cx="9143999" cy="300082"/>
          </a:xfrm>
          <a:prstGeom prst="rect">
            <a:avLst/>
          </a:prstGeom>
          <a:noFill/>
        </p:spPr>
        <p:txBody>
          <a:bodyPr wrap="square">
            <a:spAutoFit/>
          </a:bodyPr>
          <a:lstStyle/>
          <a:p>
            <a:pPr algn="ctr"/>
            <a:r>
              <a:rPr lang="nb-NO" sz="1350" dirty="0"/>
              <a:t>Hos oss settes sikkerhet i sammenheng med lederskap</a:t>
            </a:r>
          </a:p>
        </p:txBody>
      </p:sp>
    </p:spTree>
    <p:extLst>
      <p:ext uri="{BB962C8B-B14F-4D97-AF65-F5344CB8AC3E}">
        <p14:creationId xmlns:p14="http://schemas.microsoft.com/office/powerpoint/2010/main" val="314547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1CECC2D-AC92-4311-9A2C-393FDDB75873}"/>
              </a:ext>
            </a:extLst>
          </p:cNvPr>
          <p:cNvSpPr txBox="1"/>
          <p:nvPr/>
        </p:nvSpPr>
        <p:spPr>
          <a:xfrm>
            <a:off x="1" y="1886470"/>
            <a:ext cx="9143999" cy="300082"/>
          </a:xfrm>
          <a:prstGeom prst="rect">
            <a:avLst/>
          </a:prstGeom>
          <a:noFill/>
        </p:spPr>
        <p:txBody>
          <a:bodyPr wrap="square">
            <a:spAutoFit/>
          </a:bodyPr>
          <a:lstStyle/>
          <a:p>
            <a:pPr algn="ctr"/>
            <a:r>
              <a:rPr lang="nb-NO" sz="1350" dirty="0"/>
              <a:t>Hos oss ser vi på sikkerhet som en investering, ikke som en kostnad</a:t>
            </a:r>
          </a:p>
        </p:txBody>
      </p:sp>
      <p:graphicFrame>
        <p:nvGraphicFramePr>
          <p:cNvPr id="5" name="Tabell 2">
            <a:extLst>
              <a:ext uri="{FF2B5EF4-FFF2-40B4-BE49-F238E27FC236}">
                <a16:creationId xmlns:a16="http://schemas.microsoft.com/office/drawing/2014/main" id="{8FA00F9C-6B02-4E73-9DCC-0C8364179A94}"/>
              </a:ext>
            </a:extLst>
          </p:cNvPr>
          <p:cNvGraphicFramePr>
            <a:graphicFrameLocks noGrp="1"/>
          </p:cNvGraphicFramePr>
          <p:nvPr>
            <p:extLst>
              <p:ext uri="{D42A27DB-BD31-4B8C-83A1-F6EECF244321}">
                <p14:modId xmlns:p14="http://schemas.microsoft.com/office/powerpoint/2010/main" val="51749258"/>
              </p:ext>
            </p:extLst>
          </p:nvPr>
        </p:nvGraphicFramePr>
        <p:xfrm>
          <a:off x="0" y="3136650"/>
          <a:ext cx="9144000" cy="1561710"/>
        </p:xfrm>
        <a:graphic>
          <a:graphicData uri="http://schemas.openxmlformats.org/drawingml/2006/table">
            <a:tbl>
              <a:tblPr bandCol="1">
                <a:tableStyleId>{5C22544A-7EE6-4342-B048-85BDC9FD1C3A}</a:tableStyleId>
              </a:tblPr>
              <a:tblGrid>
                <a:gridCol w="1828800">
                  <a:extLst>
                    <a:ext uri="{9D8B030D-6E8A-4147-A177-3AD203B41FA5}">
                      <a16:colId xmlns:a16="http://schemas.microsoft.com/office/drawing/2014/main" val="1189249244"/>
                    </a:ext>
                  </a:extLst>
                </a:gridCol>
                <a:gridCol w="1828800">
                  <a:extLst>
                    <a:ext uri="{9D8B030D-6E8A-4147-A177-3AD203B41FA5}">
                      <a16:colId xmlns:a16="http://schemas.microsoft.com/office/drawing/2014/main" val="4048015202"/>
                    </a:ext>
                  </a:extLst>
                </a:gridCol>
                <a:gridCol w="1828800">
                  <a:extLst>
                    <a:ext uri="{9D8B030D-6E8A-4147-A177-3AD203B41FA5}">
                      <a16:colId xmlns:a16="http://schemas.microsoft.com/office/drawing/2014/main" val="2946331714"/>
                    </a:ext>
                  </a:extLst>
                </a:gridCol>
                <a:gridCol w="1828800">
                  <a:extLst>
                    <a:ext uri="{9D8B030D-6E8A-4147-A177-3AD203B41FA5}">
                      <a16:colId xmlns:a16="http://schemas.microsoft.com/office/drawing/2014/main" val="1813582701"/>
                    </a:ext>
                  </a:extLst>
                </a:gridCol>
                <a:gridCol w="1828800">
                  <a:extLst>
                    <a:ext uri="{9D8B030D-6E8A-4147-A177-3AD203B41FA5}">
                      <a16:colId xmlns:a16="http://schemas.microsoft.com/office/drawing/2014/main" val="2032025918"/>
                    </a:ext>
                  </a:extLst>
                </a:gridCol>
              </a:tblGrid>
              <a:tr h="480060">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8580" marR="68580" marT="34290" marB="34290"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8580" marR="68580" marT="34290" marB="34290"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endParaRPr lang="nb-NO" sz="900" b="1" kern="1200" dirty="0">
                        <a:solidFill>
                          <a:schemeClr val="lt1"/>
                        </a:solidFill>
                        <a:latin typeface="+mn-lt"/>
                        <a:ea typeface="+mn-ea"/>
                        <a:cs typeface="+mn-cs"/>
                      </a:endParaRPr>
                    </a:p>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p>
                    <a:p>
                      <a:pPr algn="ctr"/>
                      <a:endParaRPr lang="nb-NO" sz="900" dirty="0"/>
                    </a:p>
                  </a:txBody>
                  <a:tcPr marL="68580" marR="68580" marT="34290" marB="34290" anchor="b">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p>
                    <a:p>
                      <a:pPr algn="ctr"/>
                      <a:endParaRPr lang="nb-NO" sz="900" dirty="0"/>
                    </a:p>
                  </a:txBody>
                  <a:tcPr marL="68580" marR="68580" marT="34290" marB="34290" anchor="b">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p>
                    <a:p>
                      <a:pPr algn="ctr"/>
                      <a:endParaRPr lang="nb-NO" sz="900" dirty="0"/>
                    </a:p>
                  </a:txBody>
                  <a:tcPr marL="68580" marR="68580" marT="34290" marB="34290" anchor="b">
                    <a:solidFill>
                      <a:schemeClr val="accent2"/>
                    </a:solidFill>
                  </a:tcPr>
                </a:tc>
                <a:extLst>
                  <a:ext uri="{0D108BD9-81ED-4DB2-BD59-A6C34878D82A}">
                    <a16:rowId xmlns:a16="http://schemas.microsoft.com/office/drawing/2014/main" val="1919879827"/>
                  </a:ext>
                </a:extLst>
              </a:tr>
              <a:tr h="868680">
                <a:tc>
                  <a:txBody>
                    <a:bodyPr/>
                    <a:lstStyle/>
                    <a:p>
                      <a:r>
                        <a:rPr lang="nb-NO" sz="800" b="0" kern="1200" dirty="0">
                          <a:solidFill>
                            <a:srgbClr val="00324C"/>
                          </a:solidFill>
                          <a:latin typeface="+mn-lt"/>
                          <a:ea typeface="+mn-ea"/>
                          <a:cs typeface="+mn-cs"/>
                        </a:rPr>
                        <a:t>Å tjene penger er eneste hensyn. HMS blir sett på som en utgift, og det eneste viktige er å unngå ekstra utgifter. </a:t>
                      </a:r>
                    </a:p>
                  </a:txBody>
                  <a:tcPr marL="72000" marR="72000" marT="34290" marB="72000">
                    <a:solidFill>
                      <a:schemeClr val="bg1">
                        <a:lumMod val="85000"/>
                      </a:schemeClr>
                    </a:solidFill>
                  </a:tcPr>
                </a:tc>
                <a:tc>
                  <a:txBody>
                    <a:bodyPr/>
                    <a:lstStyle/>
                    <a:p>
                      <a:r>
                        <a:rPr lang="nb-NO" sz="800" dirty="0"/>
                        <a:t>Å spare penger ved kostnads-reduksjon er viktig, men penger blir brukt til å utføre de HMS-forbedringene som er nødvendig for å etterfølge lovmessige krav. Å fortsette driften er krav nummer én.</a:t>
                      </a:r>
                    </a:p>
                  </a:txBody>
                  <a:tcPr marL="72000" marR="72000" marT="34290" marB="72000">
                    <a:solidFill>
                      <a:schemeClr val="bg1">
                        <a:lumMod val="85000"/>
                      </a:schemeClr>
                    </a:solidFill>
                  </a:tcPr>
                </a:tc>
                <a:tc>
                  <a:txBody>
                    <a:bodyPr/>
                    <a:lstStyle/>
                    <a:p>
                      <a:r>
                        <a:rPr lang="nb-NO" sz="800" dirty="0"/>
                        <a:t>Det er ikke klart hvordan HMS og lønnsomhet balanseres. Linjen bruker mesteparten av tiden på driftsspørsmål. Linjeledere vet hva som er riktig, men gjør ikke alltid det de sier de skal gjøre, spesielt når det koster penger.</a:t>
                      </a:r>
                    </a:p>
                  </a:txBody>
                  <a:tcPr marL="72000" marR="72000" marT="34290" marB="72000">
                    <a:solidFill>
                      <a:schemeClr val="bg1">
                        <a:lumMod val="85000"/>
                      </a:schemeClr>
                    </a:solidFill>
                  </a:tcPr>
                </a:tc>
                <a:tc>
                  <a:txBody>
                    <a:bodyPr/>
                    <a:lstStyle/>
                    <a:p>
                      <a:r>
                        <a:rPr lang="nb-NO" sz="800" dirty="0"/>
                        <a:t>Bedriften prøver å gjøre HMS til topp-prioritet, og forstår at HMS bidrar til lønnsomhet. Bedriften lykkes delvis med å kombinere lønnsomhet og HMS, og aksepterer forsinkelser for at leverandører skal kunne høyne HMS-standardene sine til et akseptabelt nivå.</a:t>
                      </a:r>
                      <a:endParaRPr lang="nb-NO" sz="600" dirty="0"/>
                    </a:p>
                  </a:txBody>
                  <a:tcPr marL="72000" marR="72000" marT="34290" marB="72000">
                    <a:solidFill>
                      <a:schemeClr val="bg1">
                        <a:lumMod val="85000"/>
                      </a:schemeClr>
                    </a:solidFill>
                  </a:tcPr>
                </a:tc>
                <a:tc>
                  <a:txBody>
                    <a:bodyPr/>
                    <a:lstStyle/>
                    <a:p>
                      <a:r>
                        <a:rPr lang="nb-NO" sz="800" dirty="0"/>
                        <a:t>Alle er enige i at HMS bidrar til lønnsomhet. Bedriftens planer inkluderer tid og ressurser for å høyne leverandørens HMS-standard til et nivå som er akseptabelt for bedriften.</a:t>
                      </a:r>
                    </a:p>
                  </a:txBody>
                  <a:tcPr marL="72000" marR="72000" marT="34290" marB="72000">
                    <a:solidFill>
                      <a:schemeClr val="bg1">
                        <a:lumMod val="85000"/>
                      </a:schemeClr>
                    </a:solidFill>
                  </a:tcPr>
                </a:tc>
                <a:extLst>
                  <a:ext uri="{0D108BD9-81ED-4DB2-BD59-A6C34878D82A}">
                    <a16:rowId xmlns:a16="http://schemas.microsoft.com/office/drawing/2014/main" val="1678778408"/>
                  </a:ext>
                </a:extLst>
              </a:tr>
            </a:tbl>
          </a:graphicData>
        </a:graphic>
      </p:graphicFrame>
      <p:pic>
        <p:nvPicPr>
          <p:cNvPr id="8" name="Bilde 7">
            <a:extLst>
              <a:ext uri="{FF2B5EF4-FFF2-40B4-BE49-F238E27FC236}">
                <a16:creationId xmlns:a16="http://schemas.microsoft.com/office/drawing/2014/main" id="{4FA4BD39-3AE3-4383-8A42-215DA3BA5D91}"/>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7119257" y="0"/>
            <a:ext cx="2024743" cy="1483663"/>
          </a:xfrm>
          <a:prstGeom prst="rect">
            <a:avLst/>
          </a:prstGeom>
        </p:spPr>
      </p:pic>
    </p:spTree>
    <p:extLst>
      <p:ext uri="{BB962C8B-B14F-4D97-AF65-F5344CB8AC3E}">
        <p14:creationId xmlns:p14="http://schemas.microsoft.com/office/powerpoint/2010/main" val="332864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D1CECC2D-AC92-4311-9A2C-393FDDB75873}"/>
              </a:ext>
            </a:extLst>
          </p:cNvPr>
          <p:cNvSpPr txBox="1"/>
          <p:nvPr/>
        </p:nvSpPr>
        <p:spPr>
          <a:xfrm>
            <a:off x="0" y="1890052"/>
            <a:ext cx="9143999" cy="300082"/>
          </a:xfrm>
          <a:prstGeom prst="rect">
            <a:avLst/>
          </a:prstGeom>
          <a:noFill/>
        </p:spPr>
        <p:txBody>
          <a:bodyPr wrap="square">
            <a:spAutoFit/>
          </a:bodyPr>
          <a:lstStyle/>
          <a:p>
            <a:pPr algn="ctr"/>
            <a:r>
              <a:rPr lang="nb-NO" sz="1350" dirty="0"/>
              <a:t>Hos oss ser vi på sikkerhet som relevant for alle samarbeidspartnere, ikke bare som et internt anliggende</a:t>
            </a:r>
          </a:p>
        </p:txBody>
      </p:sp>
      <p:graphicFrame>
        <p:nvGraphicFramePr>
          <p:cNvPr id="2" name="Tabell 1">
            <a:extLst>
              <a:ext uri="{FF2B5EF4-FFF2-40B4-BE49-F238E27FC236}">
                <a16:creationId xmlns:a16="http://schemas.microsoft.com/office/drawing/2014/main" id="{9ACB02CD-13F9-45A6-8FF8-842DDA9FDD53}"/>
              </a:ext>
            </a:extLst>
          </p:cNvPr>
          <p:cNvGraphicFramePr>
            <a:graphicFrameLocks noGrp="1"/>
          </p:cNvGraphicFramePr>
          <p:nvPr>
            <p:extLst>
              <p:ext uri="{D42A27DB-BD31-4B8C-83A1-F6EECF244321}">
                <p14:modId xmlns:p14="http://schemas.microsoft.com/office/powerpoint/2010/main" val="2072624179"/>
              </p:ext>
            </p:extLst>
          </p:nvPr>
        </p:nvGraphicFramePr>
        <p:xfrm>
          <a:off x="0" y="3375481"/>
          <a:ext cx="9144000" cy="1321717"/>
        </p:xfrm>
        <a:graphic>
          <a:graphicData uri="http://schemas.openxmlformats.org/drawingml/2006/table">
            <a:tbl>
              <a:tblPr bandCol="1">
                <a:tableStyleId>{5C22544A-7EE6-4342-B048-85BDC9FD1C3A}</a:tableStyleId>
              </a:tblPr>
              <a:tblGrid>
                <a:gridCol w="1828800">
                  <a:extLst>
                    <a:ext uri="{9D8B030D-6E8A-4147-A177-3AD203B41FA5}">
                      <a16:colId xmlns:a16="http://schemas.microsoft.com/office/drawing/2014/main" val="1872357629"/>
                    </a:ext>
                  </a:extLst>
                </a:gridCol>
                <a:gridCol w="1828800">
                  <a:extLst>
                    <a:ext uri="{9D8B030D-6E8A-4147-A177-3AD203B41FA5}">
                      <a16:colId xmlns:a16="http://schemas.microsoft.com/office/drawing/2014/main" val="2748569093"/>
                    </a:ext>
                  </a:extLst>
                </a:gridCol>
                <a:gridCol w="1828800">
                  <a:extLst>
                    <a:ext uri="{9D8B030D-6E8A-4147-A177-3AD203B41FA5}">
                      <a16:colId xmlns:a16="http://schemas.microsoft.com/office/drawing/2014/main" val="1832439667"/>
                    </a:ext>
                  </a:extLst>
                </a:gridCol>
                <a:gridCol w="1828800">
                  <a:extLst>
                    <a:ext uri="{9D8B030D-6E8A-4147-A177-3AD203B41FA5}">
                      <a16:colId xmlns:a16="http://schemas.microsoft.com/office/drawing/2014/main" val="3636531720"/>
                    </a:ext>
                  </a:extLst>
                </a:gridCol>
                <a:gridCol w="1828800">
                  <a:extLst>
                    <a:ext uri="{9D8B030D-6E8A-4147-A177-3AD203B41FA5}">
                      <a16:colId xmlns:a16="http://schemas.microsoft.com/office/drawing/2014/main" val="4207499909"/>
                    </a:ext>
                  </a:extLst>
                </a:gridCol>
              </a:tblGrid>
              <a:tr h="369277">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Passiv</a:t>
                      </a:r>
                    </a:p>
                  </a:txBody>
                  <a:tcPr marL="68580" marR="68580" marT="34290" marB="34290" anchor="ctr">
                    <a:solidFill>
                      <a:srgbClr val="002060"/>
                    </a:solidFill>
                  </a:tcPr>
                </a:tc>
                <a:tc>
                  <a:txBody>
                    <a:bodyPr/>
                    <a:lstStyle/>
                    <a:p>
                      <a:pPr algn="ctr"/>
                      <a:r>
                        <a:rPr lang="nb-NO" sz="900" b="1" u="none" kern="1200" dirty="0">
                          <a:solidFill>
                            <a:schemeClr val="lt1"/>
                          </a:solidFill>
                          <a:latin typeface="+mn-lt"/>
                          <a:ea typeface="+mn-ea"/>
                          <a:cs typeface="+mn-cs"/>
                        </a:rPr>
                        <a:t>Reaktiv</a:t>
                      </a:r>
                      <a:endParaRPr lang="nb-NO" sz="900" u="none" dirty="0"/>
                    </a:p>
                  </a:txBody>
                  <a:tcPr marL="68580" marR="68580" marT="34290" marB="34290" anchor="ctr">
                    <a:solidFill>
                      <a:srgbClr val="00B0F0"/>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Aktiv</a:t>
                      </a:r>
                      <a:endParaRPr lang="nb-NO" sz="900" dirty="0"/>
                    </a:p>
                  </a:txBody>
                  <a:tcPr marL="68580" marR="68580" marT="34290" marB="34290" anchor="ctr">
                    <a:solidFill>
                      <a:schemeClr val="tx2">
                        <a:lumMod val="60000"/>
                        <a:lumOff val="40000"/>
                      </a:schemeClr>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Proaktiv</a:t>
                      </a:r>
                      <a:endParaRPr lang="nb-NO" sz="900" dirty="0"/>
                    </a:p>
                  </a:txBody>
                  <a:tcPr marL="68580" marR="68580" marT="34290" marB="34290" anchor="ctr">
                    <a:solidFill>
                      <a:schemeClr val="accent4"/>
                    </a:solidFill>
                  </a:tcPr>
                </a:tc>
                <a:tc>
                  <a:txBody>
                    <a:bodyPr/>
                    <a:lstStyle/>
                    <a:p>
                      <a:pPr marL="0" marR="0" lvl="0" indent="0" algn="ctr" defTabSz="914857" rtl="0" eaLnBrk="1" fontAlgn="auto" latinLnBrk="0" hangingPunct="1">
                        <a:lnSpc>
                          <a:spcPct val="100000"/>
                        </a:lnSpc>
                        <a:spcBef>
                          <a:spcPts val="0"/>
                        </a:spcBef>
                        <a:spcAft>
                          <a:spcPts val="0"/>
                        </a:spcAft>
                        <a:buClrTx/>
                        <a:buSzTx/>
                        <a:buFontTx/>
                        <a:buNone/>
                        <a:tabLst/>
                        <a:defRPr/>
                      </a:pPr>
                      <a:r>
                        <a:rPr lang="nb-NO" sz="900" b="1" kern="1200" dirty="0">
                          <a:solidFill>
                            <a:schemeClr val="lt1"/>
                          </a:solidFill>
                          <a:latin typeface="+mn-lt"/>
                          <a:ea typeface="+mn-ea"/>
                          <a:cs typeface="+mn-cs"/>
                        </a:rPr>
                        <a:t>Utviklende</a:t>
                      </a:r>
                      <a:endParaRPr lang="nb-NO" sz="900" dirty="0"/>
                    </a:p>
                  </a:txBody>
                  <a:tcPr marL="68580" marR="68580" marT="34290" marB="34290" anchor="ctr">
                    <a:solidFill>
                      <a:schemeClr val="accent2"/>
                    </a:solidFill>
                  </a:tcPr>
                </a:tc>
                <a:extLst>
                  <a:ext uri="{0D108BD9-81ED-4DB2-BD59-A6C34878D82A}">
                    <a16:rowId xmlns:a16="http://schemas.microsoft.com/office/drawing/2014/main" val="876377935"/>
                  </a:ext>
                </a:extLst>
              </a:tr>
              <a:tr h="891540">
                <a:tc>
                  <a:txBody>
                    <a:bodyPr/>
                    <a:lstStyle/>
                    <a:p>
                      <a:r>
                        <a:rPr lang="nb-NO" sz="800" b="0" kern="1200" dirty="0">
                          <a:solidFill>
                            <a:srgbClr val="00324C"/>
                          </a:solidFill>
                          <a:latin typeface="+mn-lt"/>
                          <a:ea typeface="+mn-ea"/>
                          <a:cs typeface="+mn-cs"/>
                        </a:rPr>
                        <a:t>Leverandøren forventes å få jobben gjort med et minimum av innsats og utgifter. HMS-problemer er fullt ut leverandørens ansvar</a:t>
                      </a:r>
                      <a:r>
                        <a:rPr lang="nb-NO" sz="600" b="0" kern="1200" dirty="0">
                          <a:solidFill>
                            <a:srgbClr val="00324C"/>
                          </a:solidFill>
                          <a:latin typeface="+mn-lt"/>
                          <a:ea typeface="+mn-ea"/>
                          <a:cs typeface="+mn-cs"/>
                        </a:rPr>
                        <a:t>.</a:t>
                      </a:r>
                    </a:p>
                  </a:txBody>
                  <a:tcPr marL="72000" marR="72000" marT="27000" marB="72000">
                    <a:solidFill>
                      <a:schemeClr val="bg1">
                        <a:lumMod val="95000"/>
                      </a:schemeClr>
                    </a:solidFill>
                  </a:tcPr>
                </a:tc>
                <a:tc>
                  <a:txBody>
                    <a:bodyPr/>
                    <a:lstStyle/>
                    <a:p>
                      <a:r>
                        <a:rPr lang="nb-NO" sz="800" dirty="0">
                          <a:solidFill>
                            <a:srgbClr val="00324C"/>
                          </a:solidFill>
                        </a:rPr>
                        <a:t>Leverandørenes HMS-styring blir viktig etter en hendelse. Pris er viktigst ved valg av leverandør, men dårlige HMS-resultater har konsekvenser ved valg av leverandører.</a:t>
                      </a:r>
                    </a:p>
                  </a:txBody>
                  <a:tcPr marL="72000" marR="72000" marT="27000" marB="72000">
                    <a:solidFill>
                      <a:schemeClr val="bg1">
                        <a:lumMod val="95000"/>
                      </a:schemeClr>
                    </a:solidFill>
                  </a:tcPr>
                </a:tc>
                <a:tc>
                  <a:txBody>
                    <a:bodyPr/>
                    <a:lstStyle/>
                    <a:p>
                      <a:r>
                        <a:rPr lang="nb-NO" sz="800" dirty="0">
                          <a:solidFill>
                            <a:srgbClr val="00324C"/>
                          </a:solidFill>
                        </a:rPr>
                        <a:t>Leverandører må møte omfattende kvalifiserende sikkerhetskrav, basert på spørre-undersøkelser og statistikk. HMS-standarden senkes om ingen leverandør møter kravene. Leverandører må heve standardene med egne ressurser</a:t>
                      </a:r>
                    </a:p>
                  </a:txBody>
                  <a:tcPr marL="72000" marR="72000" marT="27000" marB="72000">
                    <a:solidFill>
                      <a:schemeClr val="bg1">
                        <a:lumMod val="95000"/>
                      </a:schemeClr>
                    </a:solidFill>
                  </a:tcPr>
                </a:tc>
                <a:tc>
                  <a:txBody>
                    <a:bodyPr/>
                    <a:lstStyle/>
                    <a:p>
                      <a:r>
                        <a:rPr lang="nb-NO" sz="800" dirty="0">
                          <a:solidFill>
                            <a:srgbClr val="00324C"/>
                          </a:solidFill>
                        </a:rPr>
                        <a:t>Det kreves at leverandøren kan dokumentere et velfungerende HMS-ledelsessystem. Det gjøres en fellesinnsats mellom bedrift og leverandør innen HMS, og bedriften hjelper med opplæring av leverandørene.</a:t>
                      </a:r>
                    </a:p>
                  </a:txBody>
                  <a:tcPr marL="72000" marR="72000" marT="27000" marB="72000">
                    <a:solidFill>
                      <a:schemeClr val="bg1">
                        <a:lumMod val="95000"/>
                      </a:schemeClr>
                    </a:solidFill>
                  </a:tcPr>
                </a:tc>
                <a:tc>
                  <a:txBody>
                    <a:bodyPr/>
                    <a:lstStyle/>
                    <a:p>
                      <a:r>
                        <a:rPr lang="nb-NO" sz="800" dirty="0">
                          <a:solidFill>
                            <a:srgbClr val="00324C"/>
                          </a:solidFill>
                        </a:rPr>
                        <a:t>Det inngås ingen kompromisser for leverandørens HMS-evne. Løsninger på HMS-problemer kommes fram til sammen med leverandørene. Det er akseptabelt å utsette og stoppe arbeid til HMS-krav blir møtt.</a:t>
                      </a:r>
                    </a:p>
                  </a:txBody>
                  <a:tcPr marL="72000" marR="72000" marT="27000" marB="72000">
                    <a:solidFill>
                      <a:schemeClr val="bg1">
                        <a:lumMod val="95000"/>
                      </a:schemeClr>
                    </a:solidFill>
                  </a:tcPr>
                </a:tc>
                <a:extLst>
                  <a:ext uri="{0D108BD9-81ED-4DB2-BD59-A6C34878D82A}">
                    <a16:rowId xmlns:a16="http://schemas.microsoft.com/office/drawing/2014/main" val="2088841444"/>
                  </a:ext>
                </a:extLst>
              </a:tr>
            </a:tbl>
          </a:graphicData>
        </a:graphic>
      </p:graphicFrame>
      <p:pic>
        <p:nvPicPr>
          <p:cNvPr id="7" name="Bilde 6">
            <a:extLst>
              <a:ext uri="{FF2B5EF4-FFF2-40B4-BE49-F238E27FC236}">
                <a16:creationId xmlns:a16="http://schemas.microsoft.com/office/drawing/2014/main" id="{89E8D23A-448B-4ABC-8B3F-1D16808ECAFA}"/>
              </a:ext>
            </a:extLst>
          </p:cNvPr>
          <p:cNvPicPr>
            <a:picLocks noChangeAspect="1"/>
          </p:cNvPicPr>
          <p:nvPr/>
        </p:nvPicPr>
        <p:blipFill rotWithShape="1">
          <a:blip r:embed="rId2">
            <a:extLst>
              <a:ext uri="{28A0092B-C50C-407E-A947-70E740481C1C}">
                <a14:useLocalDpi xmlns:a14="http://schemas.microsoft.com/office/drawing/2010/main" val="0"/>
              </a:ext>
            </a:extLst>
          </a:blip>
          <a:srcRect l="13260" t="19990" r="18060" b="29176"/>
          <a:stretch/>
        </p:blipFill>
        <p:spPr>
          <a:xfrm>
            <a:off x="7119257" y="0"/>
            <a:ext cx="2024743" cy="1483663"/>
          </a:xfrm>
          <a:prstGeom prst="rect">
            <a:avLst/>
          </a:prstGeom>
        </p:spPr>
      </p:pic>
    </p:spTree>
    <p:extLst>
      <p:ext uri="{BB962C8B-B14F-4D97-AF65-F5344CB8AC3E}">
        <p14:creationId xmlns:p14="http://schemas.microsoft.com/office/powerpoint/2010/main" val="1145155448"/>
      </p:ext>
    </p:extLst>
  </p:cSld>
  <p:clrMapOvr>
    <a:masterClrMapping/>
  </p:clrMapOvr>
</p:sld>
</file>

<file path=ppt/theme/theme1.xml><?xml version="1.0" encoding="utf-8"?>
<a:theme xmlns:a="http://schemas.openxmlformats.org/drawingml/2006/main" name="Office-tema">
  <a:themeElements>
    <a:clrScheme name="Energi Norge">
      <a:dk1>
        <a:sysClr val="windowText" lastClr="000000"/>
      </a:dk1>
      <a:lt1>
        <a:sysClr val="window" lastClr="FFFFFF"/>
      </a:lt1>
      <a:dk2>
        <a:srgbClr val="3D3242"/>
      </a:dk2>
      <a:lt2>
        <a:srgbClr val="F1F3F2"/>
      </a:lt2>
      <a:accent1>
        <a:srgbClr val="FFA5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gendefinert 11">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Energi Norge PPT mal fra Design Container 2 september" id="{39C2984C-DA98-495A-93A2-779FFA703930}" vid="{7569074E-D3FB-476B-940D-E8FBAC531A6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119b49b-2cc3-444e-b755-8692f4554da6"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039B03C70DE334DA0FC14A06F3F56AD" ma:contentTypeVersion="20" ma:contentTypeDescription="Opprett et nytt dokument." ma:contentTypeScope="" ma:versionID="06f481e01d687bff9af623973bc4b28a">
  <xsd:schema xmlns:xsd="http://www.w3.org/2001/XMLSchema" xmlns:xs="http://www.w3.org/2001/XMLSchema" xmlns:p="http://schemas.microsoft.com/office/2006/metadata/properties" xmlns:ns2="f909def9-6662-4ec9-b2d2-41be86eee7c4" xmlns:ns3="749ab8b6-ff35-4a4f-9f18-9cef83ce6420" xmlns:ns4="7bde4035-154d-48af-8abd-d856d173fb97" xmlns:ns5="d1332213-47b7-47dc-bed8-c3d7eb09e17d" targetNamespace="http://schemas.microsoft.com/office/2006/metadata/properties" ma:root="true" ma:fieldsID="d0dfda16b329fc53e27c1e608ec48de6" ns2:_="" ns3:_="" ns4:_="" ns5:_="">
    <xsd:import namespace="f909def9-6662-4ec9-b2d2-41be86eee7c4"/>
    <xsd:import namespace="749ab8b6-ff35-4a4f-9f18-9cef83ce6420"/>
    <xsd:import namespace="7bde4035-154d-48af-8abd-d856d173fb97"/>
    <xsd:import namespace="d1332213-47b7-47dc-bed8-c3d7eb09e17d"/>
    <xsd:element name="properties">
      <xsd:complexType>
        <xsd:sequence>
          <xsd:element name="documentManagement">
            <xsd:complexType>
              <xsd:all>
                <xsd:element ref="ns2:NHO_DocumentDate" minOccurs="0"/>
                <xsd:element ref="ns2:c33924c3673147c88830f2707c1978bc" minOccurs="0"/>
                <xsd:element ref="ns3:TaxCatchAll" minOccurs="0"/>
                <xsd:element ref="ns2:ARENA_DocumentSender" minOccurs="0"/>
                <xsd:element ref="ns4:H_x00f8_ringsfrist" minOccurs="0"/>
                <xsd:element ref="ns5:SharedWithUsers" minOccurs="0"/>
                <xsd:element ref="ns5: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9def9-6662-4ec9-b2d2-41be86eee7c4" elementFormDefault="qualified">
    <xsd:import namespace="http://schemas.microsoft.com/office/2006/documentManagement/types"/>
    <xsd:import namespace="http://schemas.microsoft.com/office/infopath/2007/PartnerControls"/>
    <xsd:element name="NHO_DocumentDate" ma:index="8" nillable="true" ma:displayName="Dokumentdato" ma:description="Dokumentdato" ma:format="DateOnly" ma:internalName="NHO_DocumentDate" ma:readOnly="false">
      <xsd:simpleType>
        <xsd:restriction base="dms:DateTime"/>
      </xsd:simpleType>
    </xsd:element>
    <xsd:element name="c33924c3673147c88830f2707c1978bc" ma:index="10" nillable="true" ma:taxonomy="true" ma:internalName="c33924c3673147c88830f2707c1978bc" ma:taxonomyFieldName="NhoMmdCaseWorker" ma:displayName="Saksbehandler" ma:readOnly="false" ma:fieldId="{c33924c3-6731-47c8-8830-f2707c1978bc}" ma:sspId="9119b49b-2cc3-444e-b755-8692f4554da6" ma:termSetId="a75e361f-3881-449b-8e3a-eada1710eb38" ma:anchorId="00000000-0000-0000-0000-000000000000" ma:open="false" ma:isKeyword="false">
      <xsd:complexType>
        <xsd:sequence>
          <xsd:element ref="pc:Terms" minOccurs="0" maxOccurs="1"/>
        </xsd:sequence>
      </xsd:complexType>
    </xsd:element>
    <xsd:element name="ARENA_DocumentSender" ma:index="12" nillable="true" ma:displayName="Avsender" ma:description="Avsender" ma:internalName="ARENA_DocumentSende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14148c3-0eb2-485f-b2e4-6f6b683a6e1f}" ma:internalName="TaxCatchAll" ma:showField="CatchAllData" ma:web="d1332213-47b7-47dc-bed8-c3d7eb09e1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de4035-154d-48af-8abd-d856d173fb97" elementFormDefault="qualified">
    <xsd:import namespace="http://schemas.microsoft.com/office/2006/documentManagement/types"/>
    <xsd:import namespace="http://schemas.microsoft.com/office/infopath/2007/PartnerControls"/>
    <xsd:element name="H_x00f8_ringsfrist" ma:index="13" nillable="true" ma:displayName="Høringsfrist" ma:format="DateOnly" ma:internalName="H_x00f8_ringsfrist">
      <xsd:simpleType>
        <xsd:restriction base="dms:DateTime"/>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332213-47b7-47dc-bed8-c3d7eb09e17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HO_DocumentDate xmlns="f909def9-6662-4ec9-b2d2-41be86eee7c4" xsi:nil="true"/>
    <H_x00f8_ringsfrist xmlns="7bde4035-154d-48af-8abd-d856d173fb97" xsi:nil="true"/>
    <TaxCatchAll xmlns="749ab8b6-ff35-4a4f-9f18-9cef83ce6420"/>
    <ARENA_DocumentSender xmlns="f909def9-6662-4ec9-b2d2-41be86eee7c4" xsi:nil="true"/>
    <c33924c3673147c88830f2707c1978bc xmlns="f909def9-6662-4ec9-b2d2-41be86eee7c4">
      <Terms xmlns="http://schemas.microsoft.com/office/infopath/2007/PartnerControls"/>
    </c33924c3673147c88830f2707c1978bc>
  </documentManagement>
</p:properties>
</file>

<file path=customXml/itemProps1.xml><?xml version="1.0" encoding="utf-8"?>
<ds:datastoreItem xmlns:ds="http://schemas.openxmlformats.org/officeDocument/2006/customXml" ds:itemID="{8A2BB8E9-2514-401E-A08B-3A4214A70E93}">
  <ds:schemaRefs>
    <ds:schemaRef ds:uri="Microsoft.SharePoint.Taxonomy.ContentTypeSync"/>
  </ds:schemaRefs>
</ds:datastoreItem>
</file>

<file path=customXml/itemProps2.xml><?xml version="1.0" encoding="utf-8"?>
<ds:datastoreItem xmlns:ds="http://schemas.openxmlformats.org/officeDocument/2006/customXml" ds:itemID="{82F25885-6C27-40E4-93F4-EDBD97E6AF29}">
  <ds:schemaRefs>
    <ds:schemaRef ds:uri="http://schemas.microsoft.com/sharepoint/v3/contenttype/forms"/>
  </ds:schemaRefs>
</ds:datastoreItem>
</file>

<file path=customXml/itemProps3.xml><?xml version="1.0" encoding="utf-8"?>
<ds:datastoreItem xmlns:ds="http://schemas.openxmlformats.org/officeDocument/2006/customXml" ds:itemID="{B84BC3F1-F58B-4380-AA86-6EEB1A776585}">
  <ds:schemaRefs>
    <ds:schemaRef ds:uri="749ab8b6-ff35-4a4f-9f18-9cef83ce6420"/>
    <ds:schemaRef ds:uri="7bde4035-154d-48af-8abd-d856d173fb97"/>
    <ds:schemaRef ds:uri="d1332213-47b7-47dc-bed8-c3d7eb09e17d"/>
    <ds:schemaRef ds:uri="f909def9-6662-4ec9-b2d2-41be86eee7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8B3CB9B-BD70-4E42-9F7D-801269823929}">
  <ds:schemaRefs>
    <ds:schemaRef ds:uri="57586759-1793-4d29-a8f2-1e074ed7bb18"/>
    <ds:schemaRef ds:uri="749ab8b6-ff35-4a4f-9f18-9cef83ce6420"/>
    <ds:schemaRef ds:uri="7bde4035-154d-48af-8abd-d856d173fb97"/>
    <ds:schemaRef ds:uri="d1332213-47b7-47dc-bed8-c3d7eb09e17d"/>
    <ds:schemaRef ds:uri="f909def9-6662-4ec9-b2d2-41be86eee7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 Energi Norge PPT mal fra Design Container 2 september</Template>
  <TotalTime>1659</TotalTime>
  <Words>1485</Words>
  <Application>Microsoft Office PowerPoint</Application>
  <PresentationFormat>Skjermfremvisning (16:9)</PresentationFormat>
  <Paragraphs>118</Paragraphs>
  <Slides>11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11</vt:i4>
      </vt:variant>
    </vt:vector>
  </HeadingPairs>
  <TitlesOfParts>
    <vt:vector size="14" baseType="lpstr">
      <vt:lpstr>Arial</vt:lpstr>
      <vt:lpstr>Calibri</vt:lpstr>
      <vt:lpstr>Office-tema</vt:lpstr>
      <vt:lpstr>Samtaleverktøy</vt:lpstr>
      <vt:lpstr>Definisjon av HMS</vt:lpstr>
      <vt:lpstr>PowerPoint-presentasjon</vt:lpstr>
      <vt:lpstr>5 kategorier av modenhet </vt:lpstr>
      <vt:lpstr>PowerPoint-presentasjon</vt:lpstr>
      <vt:lpstr>PowerPoint-presentasjon</vt:lpstr>
      <vt:lpstr>PowerPoint-presentasjon</vt:lpstr>
      <vt:lpstr>PowerPoint-presentasjon</vt:lpstr>
      <vt:lpstr>PowerPoint-presentasjon</vt:lpstr>
      <vt:lpstr>Oppsummeringstabell</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Samtaleverktøy</dc:title>
  <dc:creator>Kristin Reitan</dc:creator>
  <cp:lastModifiedBy>Camilla M. Granheim</cp:lastModifiedBy>
  <cp:revision>20</cp:revision>
  <dcterms:created xsi:type="dcterms:W3CDTF">2021-03-31T07:28:40Z</dcterms:created>
  <dcterms:modified xsi:type="dcterms:W3CDTF">2021-07-15T08:07:38Z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0x010100F039B03C70DE334DA0FC14A06F3F56AD</vt:lpwstr>
  </property>
</Properties>
</file>