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61" r:id="rId6"/>
    <p:sldId id="269" r:id="rId7"/>
    <p:sldId id="270" r:id="rId8"/>
    <p:sldId id="275" r:id="rId9"/>
    <p:sldId id="268" r:id="rId10"/>
    <p:sldId id="264" r:id="rId11"/>
    <p:sldId id="274" r:id="rId12"/>
    <p:sldId id="277" r:id="rId13"/>
    <p:sldId id="273" r:id="rId14"/>
  </p:sldIdLst>
  <p:sldSz cx="9144000" cy="5111750"/>
  <p:notesSz cx="14255750" cy="9774238"/>
  <p:custDataLst>
    <p:tags r:id="rId16"/>
  </p:custDataLst>
  <p:defaultTextStyle>
    <a:defPPr>
      <a:defRPr lang="nb-NO"/>
    </a:defPPr>
    <a:lvl1pPr marL="0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921274-A243-60C3-8DB0-D7227B1AC670}" name="Lars Tennbakk Bockman" initials="LB" userId="S::lars.bockman@fornybarnorge.no::5a235df0-e381-4c4c-99ce-24b4b21fb9d1" providerId="AD"/>
  <p188:author id="{5E3A118B-92BF-8F94-E3E6-76E6F07C9213}" name="Iselin Ekeli Rønningsbakk" initials="IR" userId="S::iselin.ronningsbakk@fornybarnorge.no::187300ae-9cb6-416d-8a94-664ca977a2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43D"/>
    <a:srgbClr val="8A00FA"/>
    <a:srgbClr val="E6D1FF"/>
    <a:srgbClr val="5F00C2"/>
    <a:srgbClr val="80F1CB"/>
    <a:srgbClr val="4BF0C5"/>
    <a:srgbClr val="00583C"/>
    <a:srgbClr val="8C0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44406-F149-46F6-BEE8-731B354BAFD8}" v="1" dt="2025-06-12T12:02:54.987"/>
    <p1510:client id="{A200859F-A090-442E-B21E-C99D594710C6}" v="13" dt="2025-06-12T12:02:18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Mørk stil 1 – uthev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Mørk stil 1 – uthevin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Mørk stil 1 – uthev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Mørk stil 1 – uthevin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emastil 2 – uthev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Middels stil 1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Mørk stil 2 – utheving 1 /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Mørk stil 1 – uthevin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emastil 2 – uthev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32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8074962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r">
              <a:defRPr sz="1800"/>
            </a:lvl1pPr>
          </a:lstStyle>
          <a:p>
            <a:fld id="{01329E2F-4686-4F18-A9A7-D08BDCF84B80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76713" y="1222375"/>
            <a:ext cx="59023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795" tIns="66898" rIns="133795" bIns="6689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1425576" y="4703851"/>
            <a:ext cx="11404599" cy="3848607"/>
          </a:xfrm>
          <a:prstGeom prst="rect">
            <a:avLst/>
          </a:prstGeom>
        </p:spPr>
        <p:txBody>
          <a:bodyPr vert="horz" lIns="133795" tIns="66898" rIns="133795" bIns="6689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8074962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r">
              <a:defRPr sz="1800"/>
            </a:lvl1pPr>
          </a:lstStyle>
          <a:p>
            <a:fld id="{988FB815-4B74-45D9-A47D-33C36308A6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75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4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70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3A1E326-C424-77C0-6978-2ECBD0AFF397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FB3283B-FF68-DC05-E013-0F72BC5F0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0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33407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BEE2BB55-7571-3411-2E34-E5B91C6BF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702" r="19833" b="8048"/>
          <a:stretch/>
        </p:blipFill>
        <p:spPr>
          <a:xfrm>
            <a:off x="275326" y="0"/>
            <a:ext cx="8868674" cy="511175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693963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E727192-E739-041D-CB81-5E90EF320E51}"/>
              </a:ext>
            </a:extLst>
          </p:cNvPr>
          <p:cNvSpPr/>
          <p:nvPr userDrawn="1"/>
        </p:nvSpPr>
        <p:spPr>
          <a:xfrm>
            <a:off x="0" y="0"/>
            <a:ext cx="4572000" cy="51117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368170"/>
            <a:ext cx="3702960" cy="876266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479617"/>
            <a:ext cx="3702960" cy="1749484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36180" y="2479616"/>
            <a:ext cx="3245759" cy="174948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7031CF78-9F44-2D1C-EB1A-80013EA58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B5B3D8-2294-84AC-EF16-BE5723C677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6180" y="1368171"/>
            <a:ext cx="3245759" cy="8762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40275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183ABFD2-3904-4789-1324-422C036362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2426" y="0"/>
            <a:ext cx="3471575" cy="5111751"/>
          </a:xfrm>
          <a:custGeom>
            <a:avLst/>
            <a:gdLst>
              <a:gd name="connsiteX0" fmla="*/ 907563 w 3471575"/>
              <a:gd name="connsiteY0" fmla="*/ 0 h 5111751"/>
              <a:gd name="connsiteX1" fmla="*/ 3471575 w 3471575"/>
              <a:gd name="connsiteY1" fmla="*/ 0 h 5111751"/>
              <a:gd name="connsiteX2" fmla="*/ 3471575 w 3471575"/>
              <a:gd name="connsiteY2" fmla="*/ 5111751 h 5111751"/>
              <a:gd name="connsiteX3" fmla="*/ 1241407 w 3471575"/>
              <a:gd name="connsiteY3" fmla="*/ 5111751 h 5111751"/>
              <a:gd name="connsiteX4" fmla="*/ 220495 w 3471575"/>
              <a:gd name="connsiteY4" fmla="*/ 2846952 h 5111751"/>
              <a:gd name="connsiteX5" fmla="*/ 501 w 3471575"/>
              <a:gd name="connsiteY5" fmla="*/ 1900596 h 5111751"/>
              <a:gd name="connsiteX6" fmla="*/ 907563 w 3471575"/>
              <a:gd name="connsiteY6" fmla="*/ 0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1575" h="5111751">
                <a:moveTo>
                  <a:pt x="907563" y="0"/>
                </a:moveTo>
                <a:lnTo>
                  <a:pt x="3471575" y="0"/>
                </a:lnTo>
                <a:lnTo>
                  <a:pt x="3471575" y="5111751"/>
                </a:lnTo>
                <a:lnTo>
                  <a:pt x="1241407" y="5111751"/>
                </a:lnTo>
                <a:lnTo>
                  <a:pt x="220495" y="2846952"/>
                </a:lnTo>
                <a:cubicBezTo>
                  <a:pt x="85574" y="2559052"/>
                  <a:pt x="7368" y="2238853"/>
                  <a:pt x="501" y="1900596"/>
                </a:cubicBezTo>
                <a:cubicBezTo>
                  <a:pt x="-15267" y="1129981"/>
                  <a:pt x="342445" y="438844"/>
                  <a:pt x="90756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46497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836B93EF-C490-5A81-6A58-3BD0EC70A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186" b="62840"/>
          <a:stretch/>
        </p:blipFill>
        <p:spPr>
          <a:xfrm>
            <a:off x="5912587" y="3639012"/>
            <a:ext cx="3231413" cy="10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3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BD4153EE-7C08-07D3-CF05-460E29903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69" t="12701" r="8676" b="15138"/>
          <a:stretch/>
        </p:blipFill>
        <p:spPr>
          <a:xfrm>
            <a:off x="0" y="0"/>
            <a:ext cx="9144000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80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563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183325-5D0B-B443-6613-47C611FAF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30" t="26336" r="10537"/>
          <a:stretch/>
        </p:blipFill>
        <p:spPr>
          <a:xfrm>
            <a:off x="0" y="0"/>
            <a:ext cx="9144000" cy="3499421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944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5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1428" y="0"/>
            <a:ext cx="4572572" cy="465449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00969560-B406-A3F9-3583-A403A675DE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5438103" cy="46577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110634"/>
            <a:ext cx="3648018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8" y="2081047"/>
            <a:ext cx="3648018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8" y="1809436"/>
            <a:ext cx="3648018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C2CA1454-1993-8B75-66B5-A59F401C80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733D159-5E6A-C22F-C226-0B15D57CB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948" r="20214" b="11741"/>
          <a:stretch/>
        </p:blipFill>
        <p:spPr>
          <a:xfrm>
            <a:off x="889095" y="0"/>
            <a:ext cx="8254905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864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91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127236AC-385C-EBE5-7561-BE1CA3C70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442" t="8882" r="24702" b="26576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3645C4E-B90B-D676-13B7-A6F36B6362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5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tel og 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897051"/>
            <a:ext cx="8229486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646EA35-F0E0-A802-CEFA-464D6250911C}"/>
              </a:ext>
            </a:extLst>
          </p:cNvPr>
          <p:cNvSpPr/>
          <p:nvPr userDrawn="1"/>
        </p:nvSpPr>
        <p:spPr>
          <a:xfrm>
            <a:off x="-1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3610D67-829F-7753-DAA3-D434EEA73AC5}"/>
              </a:ext>
            </a:extLst>
          </p:cNvPr>
          <p:cNvSpPr/>
          <p:nvPr userDrawn="1"/>
        </p:nvSpPr>
        <p:spPr>
          <a:xfrm>
            <a:off x="3061066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EE381F8-6F7C-2553-D5D3-B419E77AED5C}"/>
              </a:ext>
            </a:extLst>
          </p:cNvPr>
          <p:cNvSpPr/>
          <p:nvPr userDrawn="1"/>
        </p:nvSpPr>
        <p:spPr>
          <a:xfrm>
            <a:off x="6116022" y="2917276"/>
            <a:ext cx="3027978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74D47579-561A-1035-B1F4-2F2E2A2DC0B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58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032AFE5F-B141-8A02-90F1-BA438010E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58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0AADA2E9-4EB7-A342-3AAD-92D5568B01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59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4E42518D-FA05-425F-F143-37D2998FDFC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587619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2E36F93E-5B24-78B5-D4D3-CFF61E4D95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7619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B363DA32-0871-CC31-0331-700AE140CE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620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bilde 9">
            <a:extLst>
              <a:ext uri="{FF2B5EF4-FFF2-40B4-BE49-F238E27FC236}">
                <a16:creationId xmlns:a16="http://schemas.microsoft.com/office/drawing/2014/main" id="{EBC16840-01B4-C460-A692-F8CFB036901A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6717980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9" name="Plassholder for tekst 11">
            <a:extLst>
              <a:ext uri="{FF2B5EF4-FFF2-40B4-BE49-F238E27FC236}">
                <a16:creationId xmlns:a16="http://schemas.microsoft.com/office/drawing/2014/main" id="{AA6A037C-7F5E-F887-58CA-FDCA9C1575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17980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6CFECE86-FC91-2A0C-8308-B54DDD05C3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7981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86767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1774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vileside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C6507BDE-C397-F11A-6079-DAFE03A28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493" t="29293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69B9F52B-5A3F-77E9-E1AC-EAF6B21150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5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482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lla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4806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indigo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897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me">
    <p:bg>
      <p:bgPr>
        <a:solidFill>
          <a:srgbClr val="4B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3024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grønn">
    <p:bg>
      <p:bgPr>
        <a:solidFill>
          <a:srgbClr val="005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286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1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A11C50B3-6FB3-7FC0-04CC-9F1AA64FA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93906E-1006-489A-0CC9-0A0171C76CCE}"/>
              </a:ext>
            </a:extLst>
          </p:cNvPr>
          <p:cNvSpPr/>
          <p:nvPr userDrawn="1"/>
        </p:nvSpPr>
        <p:spPr>
          <a:xfrm>
            <a:off x="3838575" y="2133600"/>
            <a:ext cx="1457325" cy="819150"/>
          </a:xfrm>
          <a:prstGeom prst="rect">
            <a:avLst/>
          </a:prstGeom>
          <a:solidFill>
            <a:srgbClr val="8A0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22ED8C9F-DD38-6BC0-4A88-9916AB4EF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7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5CA674F5-1A45-F790-44D0-B65417F65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EB01969-A9C0-E6E7-5329-2338815D26AB}"/>
              </a:ext>
            </a:extLst>
          </p:cNvPr>
          <p:cNvSpPr/>
          <p:nvPr userDrawn="1"/>
        </p:nvSpPr>
        <p:spPr>
          <a:xfrm>
            <a:off x="3843337" y="2146300"/>
            <a:ext cx="1457325" cy="819150"/>
          </a:xfrm>
          <a:prstGeom prst="rect">
            <a:avLst/>
          </a:prstGeom>
          <a:solidFill>
            <a:srgbClr val="175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669C3E9-F960-FFB5-6262-5B805F499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CCE8073-0C93-7D9A-9607-EC2F1069AE5A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8CF249F0-D73C-ABA7-AFAC-095D211666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1428" y="0"/>
            <a:ext cx="4572572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2529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98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gra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45C3145-1A1F-8DC3-D043-642D4A957A22}"/>
              </a:ext>
            </a:extLst>
          </p:cNvPr>
          <p:cNvSpPr/>
          <p:nvPr userDrawn="1"/>
        </p:nvSpPr>
        <p:spPr>
          <a:xfrm>
            <a:off x="0" y="0"/>
            <a:ext cx="4572572" cy="511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5411E35D-D571-C517-28AB-D29667B5E4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58814" y="212725"/>
            <a:ext cx="3836987" cy="4516721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8773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Deloverskrift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68344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Deloverskrift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8754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k 19">
            <a:extLst>
              <a:ext uri="{FF2B5EF4-FFF2-40B4-BE49-F238E27FC236}">
                <a16:creationId xmlns:a16="http://schemas.microsoft.com/office/drawing/2014/main" id="{DF7D169B-633E-2A31-AF34-59AB49BEA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5740" b="40296"/>
          <a:stretch/>
        </p:blipFill>
        <p:spPr>
          <a:xfrm>
            <a:off x="4858339" y="1744958"/>
            <a:ext cx="4285661" cy="2909535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6E6E083F-35A9-65FC-A0A3-4CFDEB97F8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892923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273493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3A0CE2F-587C-2A35-D66A-1FC176F13F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825079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11" imgH="411" progId="TCLayout.ActiveDocument.1">
                  <p:embed/>
                </p:oleObj>
              </mc:Choice>
              <mc:Fallback>
                <p:oleObj name="think-cell Slide" r:id="rId32" imgW="411" imgH="41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A0CE2F-587C-2A35-D66A-1FC176F13F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71BD923-3E36-84C6-4D50-0D530092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8229486" cy="6647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15E85F-A1B2-39DA-282C-5327D4C86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57" y="2081047"/>
            <a:ext cx="8229486" cy="21480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44EF01-02A4-7E88-4DD7-62AF12BDE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1"/>
                </a:solidFill>
              </a:defRPr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E953B6-6F68-E621-F184-467E25816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2316A8-2520-2CFD-627A-62D77CB02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57" y="4796968"/>
            <a:ext cx="20574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3990BA13-52AF-0D85-828E-7A521DE0A57E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57257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6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70" r:id="rId5"/>
    <p:sldLayoutId id="2147483661" r:id="rId6"/>
    <p:sldLayoutId id="2147483662" r:id="rId7"/>
    <p:sldLayoutId id="2147483652" r:id="rId8"/>
    <p:sldLayoutId id="2147483671" r:id="rId9"/>
    <p:sldLayoutId id="2147483672" r:id="rId10"/>
    <p:sldLayoutId id="2147483673" r:id="rId11"/>
    <p:sldLayoutId id="2147483682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78" r:id="rId18"/>
    <p:sldLayoutId id="2147483679" r:id="rId19"/>
    <p:sldLayoutId id="2147483681" r:id="rId20"/>
    <p:sldLayoutId id="2147483654" r:id="rId21"/>
    <p:sldLayoutId id="2147483669" r:id="rId22"/>
    <p:sldLayoutId id="2147483655" r:id="rId23"/>
    <p:sldLayoutId id="2147483663" r:id="rId24"/>
    <p:sldLayoutId id="2147483664" r:id="rId25"/>
    <p:sldLayoutId id="2147483665" r:id="rId26"/>
    <p:sldLayoutId id="2147483666" r:id="rId27"/>
    <p:sldLayoutId id="2147483667" r:id="rId28"/>
    <p:sldLayoutId id="2147483668" r:id="rId2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6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31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oleObject" Target="../embeddings/oleObject5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gif"/><Relationship Id="rId4" Type="http://schemas.openxmlformats.org/officeDocument/2006/relationships/image" Target="../media/image1.emf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5" Type="http://schemas.openxmlformats.org/officeDocument/2006/relationships/image" Target="../media/image44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E8B56EC-7292-D1FD-439F-B85706CC21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7867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8B56EC-7292-D1FD-439F-B85706CC21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EB808BFC-B71A-C9E5-5827-2A037647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69" y="851326"/>
            <a:ext cx="3926766" cy="25842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800" kern="1200">
                <a:latin typeface="+mj-lt"/>
                <a:ea typeface="+mj-ea"/>
                <a:cs typeface="+mj-cs"/>
              </a:rPr>
              <a:t>Strømprisindeksen for mai</a:t>
            </a:r>
            <a:r>
              <a:rPr lang="nb-NO" sz="1800"/>
              <a:t> 2025</a:t>
            </a:r>
            <a:endParaRPr lang="nb-NO" sz="1800" kern="1200"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D328A-FCBF-98DB-A3A2-36A13A7E9980}"/>
              </a:ext>
            </a:extLst>
          </p:cNvPr>
          <p:cNvSpPr txBox="1"/>
          <p:nvPr/>
        </p:nvSpPr>
        <p:spPr>
          <a:xfrm>
            <a:off x="302969" y="1215108"/>
            <a:ext cx="4036769" cy="3137643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Strømregningene for mai var betydelig lavere enn april i alle prisområder.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Årsaken er i hovedsak lavere forbruk som en følge av varmere temperaturer. Forbruket falt med 8-21 prosent i alle prisområdene.</a:t>
            </a:r>
            <a:endParaRPr lang="nb-NO" sz="800">
              <a:cs typeface="Arial"/>
            </a:endParaRP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Strømprisene falt i Midt-Norge i mai på grunn av mye nedbør og høy vannkraftproduksjon. I Sør-Norge og Nord-Norge steg prisene fordi maiværet var tørrere enn normalt. </a:t>
            </a:r>
            <a:endParaRPr lang="nb-NO" sz="800">
              <a:cs typeface="Arial"/>
            </a:endParaRP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Strømprisene er fortsatt svært lave i Nord- og Midt-Norge som følge av et historisk stort kraftoverskudd.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Strømregningene for mai 2025 var imidlertid noe høyere i de fleste prisområdene enn i samme måned i 2024. Det skyldes at mai i år var vesentlig kaldere enn mai i fjor. Temperaturene var 4 til 7 grader lavere enn i fjor i mesteparten av Norge. Unntaket er Nord-Norge som hadde omtrent samme temperatur som i fjor.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I de sørlige prisområdene var også strømprisene høyere i mai enn i mai i fjor, hovedsakelig som en følge av at det i mai i år var mye mindre vann lagret i magasinene til vannkraftverkene i Sør-Norge. 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Dersom norgespris hadde vært innført allerede, kunne kunder i Sørøst- og Sørvest-Norge spart om lag 250 kroner i mai, mens kunder i Vest-Norge kunne spart omtrent 100 kroner. I Midt-Norge og Nord-Norge ville strømkundene ha måttet betale rundt 400 kroner mer hvis de hadde hatt norgespris. </a:t>
            </a:r>
            <a:endParaRPr lang="nb-NO" sz="800">
              <a:cs typeface="Arial"/>
            </a:endParaRP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C8519B-310F-D2CA-BE3D-69752A6A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6068879A-59D1-FF84-F087-3EEB8BFD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233A734-E40A-D4A6-D702-F84BBE194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358" y="1"/>
            <a:ext cx="4645642" cy="464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7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079E723-2D8B-9E39-E93A-0F21F77BD22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8131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79E723-2D8B-9E39-E93A-0F21F77BD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</a:t>
            </a:r>
            <a:r>
              <a:rPr lang="nb-NO" err="1"/>
              <a:t>dd.mm.yyyy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20" y="177171"/>
            <a:ext cx="5980160" cy="494406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Sammenlikning mai-april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4DCDA78-71F1-811A-A7B3-AF6C80100E58}"/>
              </a:ext>
            </a:extLst>
          </p:cNvPr>
          <p:cNvSpPr txBox="1"/>
          <p:nvPr/>
        </p:nvSpPr>
        <p:spPr>
          <a:xfrm>
            <a:off x="243008" y="684315"/>
            <a:ext cx="4865257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Strømregningene ble lavere i mai enn i april i hele Norge.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Hovedårsaken var at det varme mai-været gjorde at folk brukte mindre strøm på oppvarming.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Strømprisene steg noe de sørlige prisområdene i mai, og også i Nord-Norge, mens de falt videre i Midt-Norge.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AB5B9F3-8F6E-FB63-4035-D0B61CCAA3FF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i norske kroner dersom ikke annet er oppgitt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21B8C53-AA53-A852-4492-9BA4D601B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586" y="1341108"/>
            <a:ext cx="4110409" cy="30828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09CBB-C9AB-BA6E-3FAE-5B8063D6E6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96" y="1758879"/>
            <a:ext cx="2084839" cy="287860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8A31114-AE4A-2C3A-5034-C60474D62470}"/>
              </a:ext>
            </a:extLst>
          </p:cNvPr>
          <p:cNvSpPr txBox="1"/>
          <p:nvPr/>
        </p:nvSpPr>
        <p:spPr>
          <a:xfrm>
            <a:off x="5301836" y="1156364"/>
            <a:ext cx="4760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Strømregninger i mai og april 2025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388F67E-CBD0-6D61-3BE3-4DCD8FC240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5636" y="1746143"/>
            <a:ext cx="1696984" cy="286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A0A2B6D-88E9-5295-3A1E-C549296347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8368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A0A2B6D-88E9-5295-3A1E-C54929634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612" y="449868"/>
            <a:ext cx="5359586" cy="664797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Sammenligning mai 2025-2024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70556-B41D-FA15-EDBD-21B7105AE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0667" y="1269083"/>
            <a:ext cx="4230172" cy="3172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A123B-CC7B-438C-45B1-FD90C4A98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38" y="1664936"/>
            <a:ext cx="2193275" cy="2925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7D54D-3951-79FF-87AE-2650957066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317" y="1657886"/>
            <a:ext cx="2198560" cy="293259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033AADF-D07F-262B-FDF8-3A80D13F93CB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bg1"/>
                </a:solidFill>
              </a:rPr>
              <a:t>Tall er i norske kroner dersom ikke annet er oppgitt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1531C8D-908F-3C5D-76AA-208A0DF8D559}"/>
              </a:ext>
            </a:extLst>
          </p:cNvPr>
          <p:cNvSpPr txBox="1"/>
          <p:nvPr/>
        </p:nvSpPr>
        <p:spPr>
          <a:xfrm>
            <a:off x="260741" y="826889"/>
            <a:ext cx="487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Strømregningene i mai er høyere enn samme periode året før i store deler av landet. Unntaket er Nord-Norge hvor strømregningen falt noe.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Hovedårsaken er at mai i år var kaldere enn mai i fjor i mesteparten av landet, og dermed var strømforbruket til oppvarming høyere.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Strømprisene var lavere i mai i år enn i mai i fjor i Midt-Norge og Nord-Norge, og høyere i hele Sør-Norge.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F768446-0AB2-B3E1-3333-88CAAE767719}"/>
              </a:ext>
            </a:extLst>
          </p:cNvPr>
          <p:cNvSpPr txBox="1"/>
          <p:nvPr/>
        </p:nvSpPr>
        <p:spPr>
          <a:xfrm>
            <a:off x="5050498" y="1104929"/>
            <a:ext cx="4760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Strømregninger mai 2025 og mai 2024</a:t>
            </a:r>
          </a:p>
        </p:txBody>
      </p:sp>
    </p:spTree>
    <p:extLst>
      <p:ext uri="{BB962C8B-B14F-4D97-AF65-F5344CB8AC3E}">
        <p14:creationId xmlns:p14="http://schemas.microsoft.com/office/powerpoint/2010/main" val="42750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E601A1A-2629-9E12-9DFE-9BDAC856ED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474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601A1A-2629-9E12-9DFE-9BDAC856E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3928CA-7646-A487-8996-CE97A62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1775C7B-262E-DE67-74E1-4F51072B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F121519-CDDC-1962-9CD6-6AAC2E69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Kraftutveksling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475A88D7-D294-62B2-8755-82110AB84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346" y="701624"/>
            <a:ext cx="2705555" cy="3865081"/>
          </a:xfr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EDD2A1DB-03B4-A540-E2CF-68A1C96AF13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058" y="540048"/>
            <a:ext cx="2818288" cy="3865081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3816D81-2F0C-5C31-0215-8B391B6646ED}"/>
              </a:ext>
            </a:extLst>
          </p:cNvPr>
          <p:cNvSpPr txBox="1"/>
          <p:nvPr/>
        </p:nvSpPr>
        <p:spPr>
          <a:xfrm>
            <a:off x="457257" y="1563116"/>
            <a:ext cx="2786598" cy="29700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mai hadde vi nettoimport fra Sverige og nettoeksport til Danmark, Storbritannia og Tyskland.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mai har Norge hatt lavere priser enn Europa mesteparten av døgnet. Gjennomsnittsprisen har likevel blitt ganske lik fordi mye solkraft har ført til priskollaps midt på dagen i Europa. Dette har i liten grad skjedd i Norge fordi vi har lite solkraftproduksjon.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>
                <a:cs typeface="Arial"/>
              </a:rPr>
              <a:t>Strømkabelen til Nederland var ute av drift i mai grunnet planlagt vedlikehold. Dermed var det ingen strømhandel med Nederland i mai.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sum eksporterte vi ca. 1,2 </a:t>
            </a:r>
            <a:r>
              <a:rPr lang="nb-NO" sz="1100" err="1"/>
              <a:t>TWh</a:t>
            </a:r>
            <a:r>
              <a:rPr lang="nb-NO" sz="1100"/>
              <a:t> med strøm i mai. 	</a:t>
            </a:r>
            <a:endParaRPr lang="nb-NO" sz="1100">
              <a:cs typeface="Arial"/>
            </a:endParaRPr>
          </a:p>
        </p:txBody>
      </p:sp>
      <p:pic>
        <p:nvPicPr>
          <p:cNvPr id="1026" name="Picture 2" descr="Danmarks flagg og våpen – Store norske leksikon">
            <a:extLst>
              <a:ext uri="{FF2B5EF4-FFF2-40B4-BE49-F238E27FC236}">
                <a16:creationId xmlns:a16="http://schemas.microsoft.com/office/drawing/2014/main" id="{A3000F04-E780-98BA-A9F5-FBB1AD33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09" y="3482435"/>
            <a:ext cx="416004" cy="3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veriges flagg og våpen – Store norske leksikon">
            <a:extLst>
              <a:ext uri="{FF2B5EF4-FFF2-40B4-BE49-F238E27FC236}">
                <a16:creationId xmlns:a16="http://schemas.microsoft.com/office/drawing/2014/main" id="{7BD95610-1C21-5E69-CD9D-A797BAA3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91" y="3790448"/>
            <a:ext cx="416004" cy="21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the United Kingdom - Wikipedia">
            <a:extLst>
              <a:ext uri="{FF2B5EF4-FFF2-40B4-BE49-F238E27FC236}">
                <a16:creationId xmlns:a16="http://schemas.microsoft.com/office/drawing/2014/main" id="{ACF3AF7C-A2DE-81CC-E858-516CB408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135" y="3485648"/>
            <a:ext cx="4271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derlands flagg og våpen – Store norske leksikon">
            <a:extLst>
              <a:ext uri="{FF2B5EF4-FFF2-40B4-BE49-F238E27FC236}">
                <a16:creationId xmlns:a16="http://schemas.microsoft.com/office/drawing/2014/main" id="{8EF0B950-C72C-D5A3-948A-06A2609A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08" y="3482435"/>
            <a:ext cx="427132" cy="24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ysklands flagg og våpen – Store norske leksikon">
            <a:extLst>
              <a:ext uri="{FF2B5EF4-FFF2-40B4-BE49-F238E27FC236}">
                <a16:creationId xmlns:a16="http://schemas.microsoft.com/office/drawing/2014/main" id="{93E8EE5C-F00F-9D19-55F8-6D26C9255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19" y="3485648"/>
            <a:ext cx="4271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6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357CBFE-67B8-6958-F926-F7EF5569B0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78381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57CBFE-67B8-6958-F926-F7EF5569B0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A5425B-7AF1-1FCB-F05D-DEFBAC6078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5438103" cy="4657748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4EAE05A-F727-0685-6F86-2AD50798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2598B32B-A883-0F3D-57FD-5F9BDF19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A3EFEB1-D7F7-A46E-7DED-AE462CEAB1A0}"/>
              </a:ext>
            </a:extLst>
          </p:cNvPr>
          <p:cNvSpPr txBox="1"/>
          <p:nvPr/>
        </p:nvSpPr>
        <p:spPr>
          <a:xfrm>
            <a:off x="280502" y="897875"/>
            <a:ext cx="4000459" cy="35581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900" b="1" kern="100">
                <a:ea typeface="Calibri"/>
                <a:cs typeface="Arial"/>
              </a:rPr>
              <a:t>Foreslåtte endringer i revidert nasjonalbudsjett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Regjeringen la frem flere endringer som vil ha betydning for strømregningen til husholdninger og næringsliv i revidert nasjonalbudsjett.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Regjeringen har foreslått å redusere el-avgiften med 4,4 øre/kWh fra 1. juli. Dette er en reduksjon på omtrent 26 prosent. Ifølge våre utregninger ville dette medført en reduksjon i strømregningen på 50-80 kroner for mai, eller 3-8 prosent av strømregningen. For hele 2024 ville det vært snakk om 600-600 kroner lavere strømregning.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Redusert el-avgift vil også komme store deler av næringslivet til gode. Det er imidlertid unntak for industri, husholdninger og næringsliv i Nordre Troms og Finnmark.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Regjeringen har tidligere signalisert at de vil redusere MVA. Redusert el-avgift kommer i stedet for dette. I tillegg sikter regjeringen på å avskaffe ENOVA-avgiften (1,25 øre/kWh) fra 1. januar 2026, og i fremtiden vurdere videre reduksjoner i avgifter.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Regjeringen har nå kommet med flere detaljer om norgespris. De har fastsatt en begrensning på 4000 kWh/måneden for husholdninger og 1000 kWh for hytter. Siden strømprisindeksen startet i august 2021, har vi aldri hatt et gjennomsnittsforbruk over 4000 kWh i noe prisområde.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225F7EA-99E6-543D-3D1D-6EACC2C8D6E1}"/>
              </a:ext>
            </a:extLst>
          </p:cNvPr>
          <p:cNvSpPr txBox="1"/>
          <p:nvPr/>
        </p:nvSpPr>
        <p:spPr>
          <a:xfrm>
            <a:off x="4471460" y="897875"/>
            <a:ext cx="4000459" cy="38089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900" b="1" kern="100">
                <a:ea typeface="Calibri"/>
                <a:cs typeface="Arial"/>
              </a:rPr>
              <a:t>Solkraft i hele Europa – men ikke Norge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Strømprisene i Tyskland, Danmark og Nederland var i mai på nesten samme nivå som i Sør-Norge. Dette kommer av to forhold:</a:t>
            </a:r>
          </a:p>
          <a:p>
            <a:pPr marL="513573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Svak hydrologisk balanse i Sør-Norge, som fører til at vi i større grad importerer priser fra Europa.</a:t>
            </a:r>
          </a:p>
          <a:p>
            <a:pPr marL="513573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Svært mye solkraftproduksjon i Europa har ført til 0-priser midt på dagen mange dager i mai i andre europeiske land.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Selv om gjennomsnittsprisen var nesten lik i Sør-Norge og Tyskland i mai, var det vært betydelige forskjeller innad i døgnet. Sør-Norge har typisk hatt betydelig lavere priser mesteparten av døgnet. Men midt på dagen har de tyske prisene kollapset til null eller negative priser. Dette har i liten grad skjedd i Sør-Norge. Gjennomsnittet har derfor blitt omtrent på samme nivå.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Norge har eksportert strøm i løpet av natten, og importert på dagen. Det har likevel ikke vært nok import til å påvirke norske strømpriser nevneverdig. Kabelen til Nederland har også vært ute av drift. Når vi nærmer oss sommeren vil strømforbruket i Norge falle. Da vil importen dekke en større andel av forbruket og dermed påvirke prisene langt mer.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900" kern="100">
                <a:ea typeface="Calibri"/>
                <a:cs typeface="Arial"/>
              </a:rPr>
              <a:t>Norge skiller seg ut med en svært lav andel solkraftproduksjon. Sverige har omtrent 10 ganger så mye solkraft som Norge.</a:t>
            </a:r>
          </a:p>
        </p:txBody>
      </p:sp>
    </p:spTree>
    <p:extLst>
      <p:ext uri="{BB962C8B-B14F-4D97-AF65-F5344CB8AC3E}">
        <p14:creationId xmlns:p14="http://schemas.microsoft.com/office/powerpoint/2010/main" val="380942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62D50B9E-CD09-2192-6C3B-95534AAE47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3886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D50B9E-CD09-2192-6C3B-95534AAE47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5213922F-444B-9587-AFC4-5C4C6A8D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22" y="306645"/>
            <a:ext cx="6455939" cy="494406"/>
          </a:xfrm>
        </p:spPr>
        <p:txBody>
          <a:bodyPr vert="horz"/>
          <a:lstStyle/>
          <a:p>
            <a:r>
              <a:rPr lang="nb-NO" sz="2000">
                <a:cs typeface="Arial"/>
              </a:rPr>
              <a:t>Vedlegg 1: Detaljert regning for januar 2025</a:t>
            </a:r>
            <a:endParaRPr lang="nb-NO" sz="200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2C698D7-E915-EED2-0D1D-8D9A15B5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9D0095D8-72B6-43FF-9307-B3808DE8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08E89037-2C15-7BA4-E420-580B2668841D}"/>
              </a:ext>
            </a:extLst>
          </p:cNvPr>
          <p:cNvSpPr/>
          <p:nvPr/>
        </p:nvSpPr>
        <p:spPr>
          <a:xfrm>
            <a:off x="7249362" y="1260314"/>
            <a:ext cx="1566518" cy="619951"/>
          </a:xfrm>
          <a:prstGeom prst="wedgeRectCallout">
            <a:avLst>
              <a:gd name="adj1" fmla="val -68868"/>
              <a:gd name="adj2" fmla="val 550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Dette er hva kraftprodusentene får betalt for strømmen</a:t>
            </a:r>
          </a:p>
        </p:txBody>
      </p:sp>
      <p:sp>
        <p:nvSpPr>
          <p:cNvPr id="3" name="Snakkeboble: rektangel 2">
            <a:extLst>
              <a:ext uri="{FF2B5EF4-FFF2-40B4-BE49-F238E27FC236}">
                <a16:creationId xmlns:a16="http://schemas.microsoft.com/office/drawing/2014/main" id="{127DA9E0-2CEF-FE7D-6AE9-33C8E0D6BC4E}"/>
              </a:ext>
            </a:extLst>
          </p:cNvPr>
          <p:cNvSpPr/>
          <p:nvPr/>
        </p:nvSpPr>
        <p:spPr>
          <a:xfrm>
            <a:off x="7249362" y="2092659"/>
            <a:ext cx="1631164" cy="338904"/>
          </a:xfrm>
          <a:prstGeom prst="wedgeRectCallout">
            <a:avLst>
              <a:gd name="adj1" fmla="val -69102"/>
              <a:gd name="adj2" fmla="val 125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Dette er strømleverandørens påslag på strømregningen</a:t>
            </a:r>
          </a:p>
        </p:txBody>
      </p:sp>
      <p:sp>
        <p:nvSpPr>
          <p:cNvPr id="4" name="Speech Bubble: Rectangle 10">
            <a:extLst>
              <a:ext uri="{FF2B5EF4-FFF2-40B4-BE49-F238E27FC236}">
                <a16:creationId xmlns:a16="http://schemas.microsoft.com/office/drawing/2014/main" id="{113A1B97-60AB-A82D-7695-603B4FDE308B}"/>
              </a:ext>
            </a:extLst>
          </p:cNvPr>
          <p:cNvSpPr/>
          <p:nvPr/>
        </p:nvSpPr>
        <p:spPr>
          <a:xfrm>
            <a:off x="7249362" y="3457670"/>
            <a:ext cx="1566518" cy="529670"/>
          </a:xfrm>
          <a:prstGeom prst="wedgeRectCallout">
            <a:avLst>
              <a:gd name="adj1" fmla="val -75035"/>
              <a:gd name="adj2" fmla="val -372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Finnmark og deler av Troms har fritak for el-avgift</a:t>
            </a:r>
            <a:endParaRPr lang="nb-NO" sz="800"/>
          </a:p>
        </p:txBody>
      </p:sp>
      <p:sp>
        <p:nvSpPr>
          <p:cNvPr id="6" name="Speech Bubble: Rectangle 10">
            <a:extLst>
              <a:ext uri="{FF2B5EF4-FFF2-40B4-BE49-F238E27FC236}">
                <a16:creationId xmlns:a16="http://schemas.microsoft.com/office/drawing/2014/main" id="{43281BD6-61B8-4DBB-3558-178E91D04924}"/>
              </a:ext>
            </a:extLst>
          </p:cNvPr>
          <p:cNvSpPr/>
          <p:nvPr/>
        </p:nvSpPr>
        <p:spPr>
          <a:xfrm>
            <a:off x="7238094" y="2555875"/>
            <a:ext cx="1566518" cy="529670"/>
          </a:xfrm>
          <a:prstGeom prst="wedgeRectCallout">
            <a:avLst>
              <a:gd name="adj1" fmla="val -72477"/>
              <a:gd name="adj2" fmla="val -353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cs typeface="Arial"/>
              </a:rPr>
              <a:t>Dette går til nettselskapet for å bygge, drifte og vedlikeholde strømnettet</a:t>
            </a:r>
            <a:endParaRPr lang="nb-NO" sz="800"/>
          </a:p>
        </p:txBody>
      </p:sp>
      <p:sp>
        <p:nvSpPr>
          <p:cNvPr id="27" name="Snakkeboble: rektangel 26">
            <a:extLst>
              <a:ext uri="{FF2B5EF4-FFF2-40B4-BE49-F238E27FC236}">
                <a16:creationId xmlns:a16="http://schemas.microsoft.com/office/drawing/2014/main" id="{1D503F1E-631A-06BB-9FA6-AB5D4E68E9D8}"/>
              </a:ext>
            </a:extLst>
          </p:cNvPr>
          <p:cNvSpPr/>
          <p:nvPr/>
        </p:nvSpPr>
        <p:spPr>
          <a:xfrm>
            <a:off x="7249362" y="4017182"/>
            <a:ext cx="1631164" cy="338904"/>
          </a:xfrm>
          <a:prstGeom prst="wedgeRectCallout">
            <a:avLst>
              <a:gd name="adj1" fmla="val -71959"/>
              <a:gd name="adj2" fmla="val -4832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Nord-Norge har fritak for MVA på strøm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00DDBDD-1832-6A0C-F937-3CBEE583917D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norske kroner der ikke annet er oppgitt</a:t>
            </a:r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52B70B46-4495-D580-3EDA-B6F248595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43179"/>
              </p:ext>
            </p:extLst>
          </p:nvPr>
        </p:nvGraphicFramePr>
        <p:xfrm>
          <a:off x="532437" y="1092980"/>
          <a:ext cx="6318066" cy="34104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27531">
                  <a:extLst>
                    <a:ext uri="{9D8B030D-6E8A-4147-A177-3AD203B41FA5}">
                      <a16:colId xmlns:a16="http://schemas.microsoft.com/office/drawing/2014/main" val="630079996"/>
                    </a:ext>
                  </a:extLst>
                </a:gridCol>
                <a:gridCol w="918107">
                  <a:extLst>
                    <a:ext uri="{9D8B030D-6E8A-4147-A177-3AD203B41FA5}">
                      <a16:colId xmlns:a16="http://schemas.microsoft.com/office/drawing/2014/main" val="3813765457"/>
                    </a:ext>
                  </a:extLst>
                </a:gridCol>
                <a:gridCol w="918107">
                  <a:extLst>
                    <a:ext uri="{9D8B030D-6E8A-4147-A177-3AD203B41FA5}">
                      <a16:colId xmlns:a16="http://schemas.microsoft.com/office/drawing/2014/main" val="4045512380"/>
                    </a:ext>
                  </a:extLst>
                </a:gridCol>
                <a:gridCol w="918107">
                  <a:extLst>
                    <a:ext uri="{9D8B030D-6E8A-4147-A177-3AD203B41FA5}">
                      <a16:colId xmlns:a16="http://schemas.microsoft.com/office/drawing/2014/main" val="4102769399"/>
                    </a:ext>
                  </a:extLst>
                </a:gridCol>
                <a:gridCol w="918107">
                  <a:extLst>
                    <a:ext uri="{9D8B030D-6E8A-4147-A177-3AD203B41FA5}">
                      <a16:colId xmlns:a16="http://schemas.microsoft.com/office/drawing/2014/main" val="4120012972"/>
                    </a:ext>
                  </a:extLst>
                </a:gridCol>
                <a:gridCol w="918107">
                  <a:extLst>
                    <a:ext uri="{9D8B030D-6E8A-4147-A177-3AD203B41FA5}">
                      <a16:colId xmlns:a16="http://schemas.microsoft.com/office/drawing/2014/main" val="3644639005"/>
                    </a:ext>
                  </a:extLst>
                </a:gridCol>
              </a:tblGrid>
              <a:tr h="22736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Prisområde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NO2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NO5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1626774320"/>
                  </a:ext>
                </a:extLst>
              </a:tr>
              <a:tr h="22736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860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901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1120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1376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932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494827147"/>
                  </a:ext>
                </a:extLst>
              </a:tr>
              <a:tr h="22736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700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761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240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229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560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1409335203"/>
                  </a:ext>
                </a:extLst>
              </a:tr>
              <a:tr h="22736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Spotpris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617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676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144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120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474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338076796"/>
                  </a:ext>
                </a:extLst>
              </a:tr>
              <a:tr h="22736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Fastpris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3766522552"/>
                  </a:ext>
                </a:extLst>
              </a:tr>
              <a:tr h="22736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Påslag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69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236184199"/>
                  </a:ext>
                </a:extLst>
              </a:tr>
              <a:tr h="22736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286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394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460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463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377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372028617"/>
                  </a:ext>
                </a:extLst>
              </a:tr>
              <a:tr h="22736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Energiledd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235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200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249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3321101228"/>
                  </a:ext>
                </a:extLst>
              </a:tr>
              <a:tr h="22736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263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128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38482582"/>
                  </a:ext>
                </a:extLst>
              </a:tr>
              <a:tr h="22736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439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491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426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247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443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159984426"/>
                  </a:ext>
                </a:extLst>
              </a:tr>
              <a:tr h="22736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el-avgift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146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190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233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649789909"/>
                  </a:ext>
                </a:extLst>
              </a:tr>
              <a:tr h="22736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ENOVA-avgift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3915725161"/>
                  </a:ext>
                </a:extLst>
              </a:tr>
              <a:tr h="22736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MVA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285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329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276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3695627615"/>
                  </a:ext>
                </a:extLst>
              </a:tr>
              <a:tr h="22736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-98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-123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-10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-21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4232752602"/>
                  </a:ext>
                </a:extLst>
              </a:tr>
              <a:tr h="22736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1327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1524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1116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930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1359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3361772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4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56261-E1C9-2286-1892-F2CC3F37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Vedlegg 2: Detaljerte sammenligninger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C49259-E8DF-C4CD-6DCB-0BF59C94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34897E-F465-C561-2DE7-E7BB40E3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7A60D7B-702C-A706-64FD-CDEEDECD6266}"/>
              </a:ext>
            </a:extLst>
          </p:cNvPr>
          <p:cNvSpPr txBox="1"/>
          <p:nvPr/>
        </p:nvSpPr>
        <p:spPr>
          <a:xfrm>
            <a:off x="755121" y="4743107"/>
            <a:ext cx="825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accent2">
                    <a:lumMod val="50000"/>
                  </a:schemeClr>
                </a:solidFill>
              </a:rPr>
              <a:t>Kun regningsposter som varierer fra måned til måned, tall er norske kroner der ikke annet er oppgitt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9975EEC3-1057-04CD-2943-C72D21983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616098"/>
              </p:ext>
            </p:extLst>
          </p:nvPr>
        </p:nvGraphicFramePr>
        <p:xfrm>
          <a:off x="347247" y="2315845"/>
          <a:ext cx="4334820" cy="229755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72815">
                  <a:extLst>
                    <a:ext uri="{9D8B030D-6E8A-4147-A177-3AD203B41FA5}">
                      <a16:colId xmlns:a16="http://schemas.microsoft.com/office/drawing/2014/main" val="2776248199"/>
                    </a:ext>
                  </a:extLst>
                </a:gridCol>
                <a:gridCol w="639580">
                  <a:extLst>
                    <a:ext uri="{9D8B030D-6E8A-4147-A177-3AD203B41FA5}">
                      <a16:colId xmlns:a16="http://schemas.microsoft.com/office/drawing/2014/main" val="3354644547"/>
                    </a:ext>
                  </a:extLst>
                </a:gridCol>
                <a:gridCol w="624590">
                  <a:extLst>
                    <a:ext uri="{9D8B030D-6E8A-4147-A177-3AD203B41FA5}">
                      <a16:colId xmlns:a16="http://schemas.microsoft.com/office/drawing/2014/main" val="3109699313"/>
                    </a:ext>
                  </a:extLst>
                </a:gridCol>
                <a:gridCol w="629587">
                  <a:extLst>
                    <a:ext uri="{9D8B030D-6E8A-4147-A177-3AD203B41FA5}">
                      <a16:colId xmlns:a16="http://schemas.microsoft.com/office/drawing/2014/main" val="2868875021"/>
                    </a:ext>
                  </a:extLst>
                </a:gridCol>
                <a:gridCol w="629587">
                  <a:extLst>
                    <a:ext uri="{9D8B030D-6E8A-4147-A177-3AD203B41FA5}">
                      <a16:colId xmlns:a16="http://schemas.microsoft.com/office/drawing/2014/main" val="1970349642"/>
                    </a:ext>
                  </a:extLst>
                </a:gridCol>
                <a:gridCol w="638661">
                  <a:extLst>
                    <a:ext uri="{9D8B030D-6E8A-4147-A177-3AD203B41FA5}">
                      <a16:colId xmlns:a16="http://schemas.microsoft.com/office/drawing/2014/main" val="355301520"/>
                    </a:ext>
                  </a:extLst>
                </a:gridCol>
              </a:tblGrid>
              <a:tr h="322615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April 2025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NO1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NO2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NO3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NO4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NO5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414165"/>
                  </a:ext>
                </a:extLst>
              </a:tr>
              <a:tr h="46278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u="none" strike="noStrike">
                          <a:effectLst/>
                        </a:rPr>
                        <a:t>Gjennomsnittlig forbruk (KWh)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u="none" strike="noStrike">
                          <a:effectLst/>
                        </a:rPr>
                        <a:t>1000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u="none" strike="noStrike">
                          <a:effectLst/>
                        </a:rPr>
                        <a:t>1060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u="none" strike="noStrike">
                          <a:effectLst/>
                        </a:rPr>
                        <a:t>1220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u="none" strike="noStrike">
                          <a:effectLst/>
                        </a:rPr>
                        <a:t>1731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u="none" strike="noStrike">
                          <a:effectLst/>
                        </a:rPr>
                        <a:t>1069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102345"/>
                  </a:ext>
                </a:extLst>
              </a:tr>
              <a:tr h="31138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Strømregning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706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794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309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167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577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098767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Spotpris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616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701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208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40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484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820048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Nettleie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315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434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481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514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493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104162"/>
                  </a:ext>
                </a:extLst>
              </a:tr>
              <a:tr h="31138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Kapasitetsledd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172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225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263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208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095846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Avgifter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479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544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471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310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507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173180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Strømstøtte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-68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-82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-10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553487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Totalt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1432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1690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1260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991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1568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359117"/>
                  </a:ext>
                </a:extLst>
              </a:tr>
            </a:tbl>
          </a:graphicData>
        </a:graphic>
      </p:graphicFrame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A36168C8-E417-A1DB-8921-CE97587D2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04492"/>
              </p:ext>
            </p:extLst>
          </p:nvPr>
        </p:nvGraphicFramePr>
        <p:xfrm>
          <a:off x="4682066" y="2315846"/>
          <a:ext cx="4267059" cy="2297554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166729">
                  <a:extLst>
                    <a:ext uri="{9D8B030D-6E8A-4147-A177-3AD203B41FA5}">
                      <a16:colId xmlns:a16="http://schemas.microsoft.com/office/drawing/2014/main" val="3207706589"/>
                    </a:ext>
                  </a:extLst>
                </a:gridCol>
                <a:gridCol w="620066">
                  <a:extLst>
                    <a:ext uri="{9D8B030D-6E8A-4147-A177-3AD203B41FA5}">
                      <a16:colId xmlns:a16="http://schemas.microsoft.com/office/drawing/2014/main" val="300375782"/>
                    </a:ext>
                  </a:extLst>
                </a:gridCol>
                <a:gridCol w="620066">
                  <a:extLst>
                    <a:ext uri="{9D8B030D-6E8A-4147-A177-3AD203B41FA5}">
                      <a16:colId xmlns:a16="http://schemas.microsoft.com/office/drawing/2014/main" val="4053526216"/>
                    </a:ext>
                  </a:extLst>
                </a:gridCol>
                <a:gridCol w="620066">
                  <a:extLst>
                    <a:ext uri="{9D8B030D-6E8A-4147-A177-3AD203B41FA5}">
                      <a16:colId xmlns:a16="http://schemas.microsoft.com/office/drawing/2014/main" val="1884000440"/>
                    </a:ext>
                  </a:extLst>
                </a:gridCol>
                <a:gridCol w="620066">
                  <a:extLst>
                    <a:ext uri="{9D8B030D-6E8A-4147-A177-3AD203B41FA5}">
                      <a16:colId xmlns:a16="http://schemas.microsoft.com/office/drawing/2014/main" val="2630543562"/>
                    </a:ext>
                  </a:extLst>
                </a:gridCol>
                <a:gridCol w="620066">
                  <a:extLst>
                    <a:ext uri="{9D8B030D-6E8A-4147-A177-3AD203B41FA5}">
                      <a16:colId xmlns:a16="http://schemas.microsoft.com/office/drawing/2014/main" val="2217552994"/>
                    </a:ext>
                  </a:extLst>
                </a:gridCol>
              </a:tblGrid>
              <a:tr h="33025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Mai 2025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NO1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NO2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NO3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NO4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NO5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721183"/>
                  </a:ext>
                </a:extLst>
              </a:tr>
              <a:tr h="4418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Gjennomsnittlig forbruk (KWh)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860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901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1120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1376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932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6521956"/>
                  </a:ext>
                </a:extLst>
              </a:tr>
              <a:tr h="312743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Strømregning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700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761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240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229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560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7337823"/>
                  </a:ext>
                </a:extLst>
              </a:tr>
              <a:tr h="193602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Spotpris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617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676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144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120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474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4171429"/>
                  </a:ext>
                </a:extLst>
              </a:tr>
              <a:tr h="16381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Nettleie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286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394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460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463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377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685612"/>
                  </a:ext>
                </a:extLst>
              </a:tr>
              <a:tr h="312742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Kapasitetsledd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172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225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263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128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8582425"/>
                  </a:ext>
                </a:extLst>
              </a:tr>
              <a:tr h="153890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Avgifter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439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491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426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247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443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6939056"/>
                  </a:ext>
                </a:extLst>
              </a:tr>
              <a:tr h="178710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Strømstøtte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-98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-123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-10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-21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9245437"/>
                  </a:ext>
                </a:extLst>
              </a:tr>
              <a:tr h="20998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Totalt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1327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1524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1116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930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1359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433447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A9230139-F448-E8F4-0AD9-776549A2B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784123"/>
              </p:ext>
            </p:extLst>
          </p:nvPr>
        </p:nvGraphicFramePr>
        <p:xfrm>
          <a:off x="4682065" y="167957"/>
          <a:ext cx="4267060" cy="2147888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52895">
                  <a:extLst>
                    <a:ext uri="{9D8B030D-6E8A-4147-A177-3AD203B41FA5}">
                      <a16:colId xmlns:a16="http://schemas.microsoft.com/office/drawing/2014/main" val="4203715779"/>
                    </a:ext>
                  </a:extLst>
                </a:gridCol>
                <a:gridCol w="596224">
                  <a:extLst>
                    <a:ext uri="{9D8B030D-6E8A-4147-A177-3AD203B41FA5}">
                      <a16:colId xmlns:a16="http://schemas.microsoft.com/office/drawing/2014/main" val="1475127386"/>
                    </a:ext>
                  </a:extLst>
                </a:gridCol>
                <a:gridCol w="620862">
                  <a:extLst>
                    <a:ext uri="{9D8B030D-6E8A-4147-A177-3AD203B41FA5}">
                      <a16:colId xmlns:a16="http://schemas.microsoft.com/office/drawing/2014/main" val="597050137"/>
                    </a:ext>
                  </a:extLst>
                </a:gridCol>
                <a:gridCol w="611007">
                  <a:extLst>
                    <a:ext uri="{9D8B030D-6E8A-4147-A177-3AD203B41FA5}">
                      <a16:colId xmlns:a16="http://schemas.microsoft.com/office/drawing/2014/main" val="2461018620"/>
                    </a:ext>
                  </a:extLst>
                </a:gridCol>
                <a:gridCol w="620862">
                  <a:extLst>
                    <a:ext uri="{9D8B030D-6E8A-4147-A177-3AD203B41FA5}">
                      <a16:colId xmlns:a16="http://schemas.microsoft.com/office/drawing/2014/main" val="2292254286"/>
                    </a:ext>
                  </a:extLst>
                </a:gridCol>
                <a:gridCol w="665210">
                  <a:extLst>
                    <a:ext uri="{9D8B030D-6E8A-4147-A177-3AD203B41FA5}">
                      <a16:colId xmlns:a16="http://schemas.microsoft.com/office/drawing/2014/main" val="3660130509"/>
                    </a:ext>
                  </a:extLst>
                </a:gridCol>
              </a:tblGrid>
              <a:tr h="29631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Mai 2024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NO1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NO2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NO3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NO4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NO5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634917"/>
                  </a:ext>
                </a:extLst>
              </a:tr>
              <a:tr h="440382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Gjennomsnittlig forbruk (KWh)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843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786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840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1340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782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578853"/>
                  </a:ext>
                </a:extLst>
              </a:tr>
              <a:tr h="29631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Strømregning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417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461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276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412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383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220543"/>
                  </a:ext>
                </a:extLst>
              </a:tr>
              <a:tr h="1637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Spotpris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335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381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194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305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304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890784"/>
                  </a:ext>
                </a:extLst>
              </a:tr>
              <a:tr h="1637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Nettleie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315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352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293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487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294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07213"/>
                  </a:ext>
                </a:extLst>
              </a:tr>
              <a:tr h="29631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Kapasitetsledd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152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183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128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291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460632"/>
                  </a:ext>
                </a:extLst>
              </a:tr>
              <a:tr h="1637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Avgifter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367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375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326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234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340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184020"/>
                  </a:ext>
                </a:extLst>
              </a:tr>
              <a:tr h="1637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Strømstøtte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-16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-22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-12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027173"/>
                  </a:ext>
                </a:extLst>
              </a:tr>
              <a:tr h="1637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Totalt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1083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1165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895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1133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1005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755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78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E601A1A-2629-9E12-9DFE-9BDAC856ED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0887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601A1A-2629-9E12-9DFE-9BDAC856E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3928CA-7646-A487-8996-CE97A62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1775C7B-262E-DE67-74E1-4F51072B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E74EA589-72EA-AA47-0E44-BCAE8A4D9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57" y="565791"/>
            <a:ext cx="5453738" cy="4090303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05F1EE16-5CB9-787E-C19C-5D8FCB48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55" y="233392"/>
            <a:ext cx="5359586" cy="664797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Vedlegg 3: Utvikling over tid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0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DC7983-AF56-DA6E-FD76-B992BE95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8E7AAE4-9C48-F891-CECC-311D27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9729696-B0DE-A8A9-6827-7D49787D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strømprisindeksen?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B2E2DCC4-3775-3A0B-A70F-0A1A7ADFC6B2}"/>
              </a:ext>
            </a:extLst>
          </p:cNvPr>
          <p:cNvSpPr txBox="1">
            <a:spLocks/>
          </p:cNvSpPr>
          <p:nvPr/>
        </p:nvSpPr>
        <p:spPr>
          <a:xfrm>
            <a:off x="457257" y="1951308"/>
            <a:ext cx="5676565" cy="23393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Fornybar Norges strømprisindeks viser hva en gjennomsnittlig husholdning i hvert av de fem norske prisområdene for strøm kan regne med å betale i strømregning, sammenliknet med forrige måned og samme måned forrige år.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Utregningen er basert på faktiske priser og gjennomsnittlig forbruk i de fem prisområdene, samt nettleie og avgifter. For strømpris er det tatt utgangspunkt i en vanlig spotprisavtale med et påslag på 5 øre/kWh og 40 kroner i fast månedsbeløp. Nettleie er basert på et vektet gjennomsnitt av prisene til de største nettselskapene i hvert prisområde. Tallene er innhentet fra Nord Pool, </a:t>
            </a:r>
            <a:r>
              <a:rPr lang="nb-NO" sz="1100" kern="100" err="1">
                <a:ea typeface="Calibri" panose="020F0502020204030204" pitchFamily="34" charset="0"/>
                <a:cs typeface="Times New Roman" panose="02020603050405020304" pitchFamily="18" charset="0"/>
              </a:rPr>
              <a:t>Elhub</a:t>
            </a: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 og nettselskapene.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Hensikten med strømprisindeksen er å gi norske strømkunder bedre innsikt i hvordan strømprisene utvikler seg over tid, hva som påvirker dem og hvordan strømregningen er sammensatt.</a:t>
            </a:r>
          </a:p>
        </p:txBody>
      </p:sp>
    </p:spTree>
    <p:extLst>
      <p:ext uri="{BB962C8B-B14F-4D97-AF65-F5344CB8AC3E}">
        <p14:creationId xmlns:p14="http://schemas.microsoft.com/office/powerpoint/2010/main" val="2053668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8C00FC"/>
      </a:dk2>
      <a:lt2>
        <a:srgbClr val="E7E6E6"/>
      </a:lt2>
      <a:accent1>
        <a:srgbClr val="440185"/>
      </a:accent1>
      <a:accent2>
        <a:srgbClr val="E7CCFF"/>
      </a:accent2>
      <a:accent3>
        <a:srgbClr val="00583C"/>
      </a:accent3>
      <a:accent4>
        <a:srgbClr val="4BF0C5"/>
      </a:accent4>
      <a:accent5>
        <a:srgbClr val="8C00FC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nybar norge.potx" id="{CF955149-A45B-49C3-8711-FB8A3A82D5DB}" vid="{7748E326-CEB4-4244-8570-03EBA8BF589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682D32-1B9D-400A-8463-203F70C35850}">
  <we:reference id="7606cf59-4db8-48a8-b0a0-8d865e20ba2f" version="2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22a05a-b5e2-4bd8-b764-0ad6c193d339">
      <UserInfo>
        <DisplayName>Bård Standal</DisplayName>
        <AccountId>107</AccountId>
        <AccountType/>
      </UserInfo>
      <UserInfo>
        <DisplayName>Martin Ødegaard</DisplayName>
        <AccountId>93</AccountId>
        <AccountType/>
      </UserInfo>
      <UserInfo>
        <DisplayName>Aslak Øverås</DisplayName>
        <AccountId>29</AccountId>
        <AccountType/>
      </UserInfo>
      <UserInfo>
        <DisplayName>Sindre Sættem</DisplayName>
        <AccountId>54</AccountId>
        <AccountType/>
      </UserInfo>
      <UserInfo>
        <DisplayName>Camilla Vedeler</DisplayName>
        <AccountId>301</AccountId>
        <AccountType/>
      </UserInfo>
      <UserInfo>
        <DisplayName>Thor Egil Braadland</DisplayName>
        <AccountId>1058</AccountId>
        <AccountType/>
      </UserInfo>
      <UserInfo>
        <DisplayName>Iselin Ekeli Rønningsbakk</DisplayName>
        <AccountId>159</AccountId>
        <AccountType/>
      </UserInfo>
      <UserInfo>
        <DisplayName>Ingeborg Aarø</DisplayName>
        <AccountId>1762</AccountId>
        <AccountType/>
      </UserInfo>
    </SharedWithUsers>
    <Status xmlns="0f13f7a7-5a1c-4b07-a3f7-2a8c474a6703" xsi:nil="true"/>
    <Avsender xmlns="0f13f7a7-5a1c-4b07-a3f7-2a8c474a6703" xsi:nil="true"/>
    <TaxCatchAll xmlns="749ab8b6-ff35-4a4f-9f18-9cef83ce6420" xsi:nil="true"/>
    <Saksbehandler xmlns="0f13f7a7-5a1c-4b07-a3f7-2a8c474a6703">
      <UserInfo>
        <DisplayName/>
        <AccountId xsi:nil="true"/>
        <AccountType/>
      </UserInfo>
    </Saksbehandler>
    <Dokumentdato xmlns="0f13f7a7-5a1c-4b07-a3f7-2a8c474a6703" xsi:nil="true"/>
    <Produkt xmlns="0f13f7a7-5a1c-4b07-a3f7-2a8c474a6703" xsi:nil="true"/>
    <lcf76f155ced4ddcb4097134ff3c332f xmlns="0f13f7a7-5a1c-4b07-a3f7-2a8c474a6703">
      <Terms xmlns="http://schemas.microsoft.com/office/infopath/2007/PartnerControls"/>
    </lcf76f155ced4ddcb4097134ff3c332f>
    <_Flow_SignoffStatus xmlns="0f13f7a7-5a1c-4b07-a3f7-2a8c474a6703" xsi:nil="true"/>
    <Mottaker xmlns="0f13f7a7-5a1c-4b07-a3f7-2a8c474a6703" xsi:nil="true"/>
    <Inn_x002f_Intern_x002f_Ut xmlns="0f13f7a7-5a1c-4b07-a3f7-2a8c474a6703" xsi:nil="true"/>
  </documentManagement>
</p:properties>
</file>

<file path=customXml/item2.xml><?xml version="1.0" encoding="utf-8"?>
<?mso-contentType ?>
<SharedContentType xmlns="Microsoft.SharePoint.Taxonomy.ContentTypeSync" SourceId="9119b49b-2cc3-444e-b755-8692f4554da6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9BDB9F1F1BFE459CB1AB1E20AAA9DB" ma:contentTypeVersion="26" ma:contentTypeDescription="Create a new document." ma:contentTypeScope="" ma:versionID="99aff7ea4624003680649b90a7541005">
  <xsd:schema xmlns:xsd="http://www.w3.org/2001/XMLSchema" xmlns:xs="http://www.w3.org/2001/XMLSchema" xmlns:p="http://schemas.microsoft.com/office/2006/metadata/properties" xmlns:ns2="0f13f7a7-5a1c-4b07-a3f7-2a8c474a6703" xmlns:ns3="0f22a05a-b5e2-4bd8-b764-0ad6c193d339" xmlns:ns4="749ab8b6-ff35-4a4f-9f18-9cef83ce6420" targetNamespace="http://schemas.microsoft.com/office/2006/metadata/properties" ma:root="true" ma:fieldsID="9984d97b390f98546d3d7382bd1cc8f3" ns2:_="" ns3:_="" ns4:_="">
    <xsd:import namespace="0f13f7a7-5a1c-4b07-a3f7-2a8c474a6703"/>
    <xsd:import namespace="0f22a05a-b5e2-4bd8-b764-0ad6c193d339"/>
    <xsd:import namespace="749ab8b6-ff35-4a4f-9f18-9cef83ce6420"/>
    <xsd:element name="properties">
      <xsd:complexType>
        <xsd:sequence>
          <xsd:element name="documentManagement">
            <xsd:complexType>
              <xsd:all>
                <xsd:element ref="ns2:Dokumentdato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Saksbehandler" minOccurs="0"/>
                <xsd:element ref="ns2:Mottaker" minOccurs="0"/>
                <xsd:element ref="ns2:Avsender" minOccurs="0"/>
                <xsd:element ref="ns2:_Flow_SignoffStatus" minOccurs="0"/>
                <xsd:element ref="ns2:Status" minOccurs="0"/>
                <xsd:element ref="ns2:MediaServiceObjectDetectorVersions" minOccurs="0"/>
                <xsd:element ref="ns2:Produkt" minOccurs="0"/>
                <xsd:element ref="ns2:MediaServiceSearchProperties" minOccurs="0"/>
                <xsd:element ref="ns2:MediaServiceBillingMetadata" minOccurs="0"/>
                <xsd:element ref="ns2:Inn_x002f_Intern_x002f_U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3f7a7-5a1c-4b07-a3f7-2a8c474a6703" elementFormDefault="qualified">
    <xsd:import namespace="http://schemas.microsoft.com/office/2006/documentManagement/types"/>
    <xsd:import namespace="http://schemas.microsoft.com/office/infopath/2007/PartnerControls"/>
    <xsd:element name="Dokumentdato" ma:index="8" nillable="true" ma:displayName="Dokumentdato" ma:format="DateOnly" ma:internalName="Dokumentdato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119b49b-2cc3-444e-b755-8692f4554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Saksbehandler" ma:index="22" nillable="true" ma:displayName="Saksbehandler" ma:format="Dropdown" ma:list="UserInfo" ma:SharePointGroup="0" ma:internalName="Saksbehandl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taker" ma:index="23" nillable="true" ma:displayName="Mottaker" ma:format="Dropdown" ma:indexed="true" ma:internalName="Mottaker">
      <xsd:simpleType>
        <xsd:restriction base="dms:Text">
          <xsd:maxLength value="255"/>
        </xsd:restriction>
      </xsd:simpleType>
    </xsd:element>
    <xsd:element name="Avsender" ma:index="24" nillable="true" ma:displayName="Avsender" ma:format="Dropdown" ma:internalName="Avsender">
      <xsd:simpleType>
        <xsd:restriction base="dms:Text">
          <xsd:maxLength value="255"/>
        </xsd:restriction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Status" ma:index="26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rodukt" ma:index="28" nillable="true" ma:displayName="Produkt" ma:format="Dropdown" ma:internalName="Produkt">
      <xsd:simpleType>
        <xsd:restriction base="dms:Text">
          <xsd:maxLength value="255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  <xsd:element name="Inn_x002f_Intern_x002f_Ut" ma:index="31" nillable="true" ma:displayName="Inn/Intern/Ut" ma:description="Innkommende, internt eller utgående dokument" ma:format="Dropdown" ma:internalName="Inn_x002f_Intern_x002f_Ut">
      <xsd:simpleType>
        <xsd:restriction base="dms:Choice">
          <xsd:enumeration value="Inn"/>
          <xsd:enumeration value="Intern"/>
          <xsd:enumeration value="U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2a05a-b5e2-4bd8-b764-0ad6c193d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b8b6-ff35-4a4f-9f18-9cef83ce642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b03620c-fac2-4011-801c-19735e004c3b}" ma:internalName="TaxCatchAll" ma:showField="CatchAllData" ma:web="0f22a05a-b5e2-4bd8-b764-0ad6c193d3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4E4824-219F-4E10-9EEA-EA03318A9FE2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749ab8b6-ff35-4a4f-9f18-9cef83ce6420"/>
    <ds:schemaRef ds:uri="http://purl.org/dc/terms/"/>
    <ds:schemaRef ds:uri="0f22a05a-b5e2-4bd8-b764-0ad6c193d339"/>
    <ds:schemaRef ds:uri="http://schemas.microsoft.com/office/infopath/2007/PartnerControls"/>
    <ds:schemaRef ds:uri="0f13f7a7-5a1c-4b07-a3f7-2a8c474a670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46E27F-EC10-4651-9DBE-1F904980C63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F6D390B-DCDD-4E47-ABBD-8003A745E022}">
  <ds:schemaRefs>
    <ds:schemaRef ds:uri="0f13f7a7-5a1c-4b07-a3f7-2a8c474a6703"/>
    <ds:schemaRef ds:uri="0f22a05a-b5e2-4bd8-b764-0ad6c193d339"/>
    <ds:schemaRef ds:uri="749ab8b6-ff35-4a4f-9f18-9cef83ce64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529AFC9C-0EF5-4D73-AC75-234BAC9ADE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Fornybar_Norge_PowerPointmal Fullversjon</Template>
  <TotalTime>0</TotalTime>
  <Words>1510</Words>
  <Application>Microsoft Office PowerPoint</Application>
  <PresentationFormat>Egendefinert</PresentationFormat>
  <Paragraphs>324</Paragraphs>
  <Slides>9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Office-tema</vt:lpstr>
      <vt:lpstr>think-cell Slide</vt:lpstr>
      <vt:lpstr>Strømprisindeksen for mai 2025</vt:lpstr>
      <vt:lpstr>Sammenlikning mai-april</vt:lpstr>
      <vt:lpstr>Sammenligning mai 2025-2024</vt:lpstr>
      <vt:lpstr>Kraftutveksling</vt:lpstr>
      <vt:lpstr>PowerPoint-presentasjon</vt:lpstr>
      <vt:lpstr>Vedlegg 1: Detaljert regning for januar 2025</vt:lpstr>
      <vt:lpstr>Vedlegg 2: Detaljerte sammenligninger</vt:lpstr>
      <vt:lpstr>Vedlegg 3: Utvikling over tid</vt:lpstr>
      <vt:lpstr>Hva er strømprisindeksen?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Strømprisindeksen - oktober 2023</dc:title>
  <dc:creator>Camilla M. Granheim</dc:creator>
  <cp:lastModifiedBy>Iselin Ekeli Rønningsbakk</cp:lastModifiedBy>
  <cp:revision>2</cp:revision>
  <dcterms:created xsi:type="dcterms:W3CDTF">2023-03-27T08:27:31Z</dcterms:created>
  <dcterms:modified xsi:type="dcterms:W3CDTF">2025-06-12T12:02:55Z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0x010100BA9BDB9F1F1BFE459CB1AB1E20AAA9DB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{"FileActivityType":"11","FileActivityTimeStamp":"2023-11-06T14:19:37.493Z","FileActivityUsersOnPage":[{"DisplayName":"Iselin Ekeli Rønningsbakk","Id":"iselin.ronningsbakk@fornybarnorge.no"},{"DisplayName":"Lars Tennbakk Bockman","Id":"lars.bockman@fornybarnorge.no"}],"FileActivityNavigationId":null}</vt:lpwstr>
  </property>
  <property fmtid="{D5CDD505-2E9C-101B-9397-08002B2CF9AE}" pid="7" name="TriggerFlowInfo">
    <vt:lpwstr/>
  </property>
</Properties>
</file>