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03_F73FBA5E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5"/>
  </p:notesMasterIdLst>
  <p:sldIdLst>
    <p:sldId id="261" r:id="rId6"/>
    <p:sldId id="269" r:id="rId7"/>
    <p:sldId id="270" r:id="rId8"/>
    <p:sldId id="268" r:id="rId9"/>
    <p:sldId id="259" r:id="rId10"/>
    <p:sldId id="271" r:id="rId11"/>
    <p:sldId id="264" r:id="rId12"/>
    <p:sldId id="274" r:id="rId13"/>
    <p:sldId id="273" r:id="rId14"/>
  </p:sldIdLst>
  <p:sldSz cx="9144000" cy="5111750"/>
  <p:notesSz cx="14255750" cy="9774238"/>
  <p:defaultTextStyle>
    <a:defPPr>
      <a:defRPr lang="nb-NO"/>
    </a:defPPr>
    <a:lvl1pPr marL="0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1pPr>
    <a:lvl2pPr marL="342123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2pPr>
    <a:lvl3pPr marL="684246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3pPr>
    <a:lvl4pPr marL="1026368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4pPr>
    <a:lvl5pPr marL="1368491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5pPr>
    <a:lvl6pPr marL="1710614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6pPr>
    <a:lvl7pPr marL="2052737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7pPr>
    <a:lvl8pPr marL="2394859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8pPr>
    <a:lvl9pPr marL="2736982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7921274-A243-60C3-8DB0-D7227B1AC670}" name="Lars Tennbakk Bockman" initials="LB" userId="S::lars.bockman@fornybarnorge.no::5a235df0-e381-4c4c-99ce-24b4b21fb9d1" providerId="AD"/>
  <p188:author id="{5E3A118B-92BF-8F94-E3E6-76E6F07C9213}" name="Iselin Ekeli Rønningsbakk" initials="IR" userId="S::iselin.ronningsbakk@fornybarnorge.no::187300ae-9cb6-416d-8a94-664ca977a24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543D"/>
    <a:srgbClr val="8A00FA"/>
    <a:srgbClr val="E6D1FF"/>
    <a:srgbClr val="5F00C2"/>
    <a:srgbClr val="80F1CB"/>
    <a:srgbClr val="4BF0C5"/>
    <a:srgbClr val="00583C"/>
    <a:srgbClr val="8C00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678E52-305F-4E95-B516-C139CC4BC80E}" v="345" dt="2023-12-13T13:11:36.184"/>
    <p1510:client id="{8EB6E39C-E512-4B34-4F48-38734E12D604}" v="30" dt="2023-12-12T15:26:58.638"/>
    <p1510:client id="{8FACA444-A517-5A4C-7A99-12E73E496250}" v="3" dt="2023-12-13T13:02:53.132"/>
    <p1510:client id="{E3D7BC3F-9EEC-4783-9D3C-D3A58AB04DE7}" v="6" dt="2023-12-12T13:55:05.3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Mørk stil 1 – utheving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Mørk stil 1 – utheving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Mørk stil 1 – utheving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Mørk stil 1 – utheving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iddels stil 2 – uthev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Temastil 2 – uthevin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emastil 2 – utheving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ys stil 1 – uthevin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iddels stil 4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ABFCF23-3B69-468F-B69F-88F6DE6A72F2}" styleName="Middels stil 1 – uthevin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iddels stil 3 – utheving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elin Ekeli Rønningsbakk" userId="187300ae-9cb6-416d-8a94-664ca977a24d" providerId="ADAL" clId="{69678E52-305F-4E95-B516-C139CC4BC80E}"/>
    <pc:docChg chg="modSld">
      <pc:chgData name="Iselin Ekeli Rønningsbakk" userId="187300ae-9cb6-416d-8a94-664ca977a24d" providerId="ADAL" clId="{69678E52-305F-4E95-B516-C139CC4BC80E}" dt="2023-12-13T13:11:36.184" v="342" actId="6549"/>
      <pc:docMkLst>
        <pc:docMk/>
      </pc:docMkLst>
      <pc:sldChg chg="modSp mod modCm">
        <pc:chgData name="Iselin Ekeli Rønningsbakk" userId="187300ae-9cb6-416d-8a94-664ca977a24d" providerId="ADAL" clId="{69678E52-305F-4E95-B516-C139CC4BC80E}" dt="2023-12-13T13:11:36.184" v="342" actId="6549"/>
        <pc:sldMkLst>
          <pc:docMk/>
          <pc:sldMk cId="4148148830" sldId="259"/>
        </pc:sldMkLst>
        <pc:spChg chg="mod">
          <ac:chgData name="Iselin Ekeli Rønningsbakk" userId="187300ae-9cb6-416d-8a94-664ca977a24d" providerId="ADAL" clId="{69678E52-305F-4E95-B516-C139CC4BC80E}" dt="2023-12-13T13:11:36.184" v="342" actId="6549"/>
          <ac:spMkLst>
            <pc:docMk/>
            <pc:sldMk cId="4148148830" sldId="259"/>
            <ac:spMk id="4" creationId="{02B670F3-F503-EDCF-4447-49EB9200B55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Iselin Ekeli Rønningsbakk" userId="187300ae-9cb6-416d-8a94-664ca977a24d" providerId="ADAL" clId="{69678E52-305F-4E95-B516-C139CC4BC80E}" dt="2023-12-13T13:11:36.184" v="342" actId="6549"/>
              <pc2:cmMkLst xmlns:pc2="http://schemas.microsoft.com/office/powerpoint/2019/9/main/command">
                <pc:docMk/>
                <pc:sldMk cId="4148148830" sldId="259"/>
                <pc2:cmMk id="{11351061-73FB-498F-AEF4-7CEDEE6B2C7B}"/>
              </pc2:cmMkLst>
            </pc226:cmChg>
          </p:ext>
        </pc:extLst>
      </pc:sldChg>
      <pc:sldChg chg="modSp">
        <pc:chgData name="Iselin Ekeli Rønningsbakk" userId="187300ae-9cb6-416d-8a94-664ca977a24d" providerId="ADAL" clId="{69678E52-305F-4E95-B516-C139CC4BC80E}" dt="2023-12-13T12:53:38.321" v="0" actId="14826"/>
        <pc:sldMkLst>
          <pc:docMk/>
          <pc:sldMk cId="3149972175" sldId="261"/>
        </pc:sldMkLst>
        <pc:picChg chg="mod">
          <ac:chgData name="Iselin Ekeli Rønningsbakk" userId="187300ae-9cb6-416d-8a94-664ca977a24d" providerId="ADAL" clId="{69678E52-305F-4E95-B516-C139CC4BC80E}" dt="2023-12-13T12:53:38.321" v="0" actId="14826"/>
          <ac:picMkLst>
            <pc:docMk/>
            <pc:sldMk cId="3149972175" sldId="261"/>
            <ac:picMk id="1026" creationId="{CD16337F-7BB8-ADE6-1F3A-174F65871880}"/>
          </ac:picMkLst>
        </pc:picChg>
      </pc:sldChg>
    </pc:docChg>
  </pc:docChgLst>
  <pc:docChgLst>
    <pc:chgData name="Lars Tennbakk Bockman" userId="S::lars.bockman@fornybarnorge.no::5a235df0-e381-4c4c-99ce-24b4b21fb9d1" providerId="AD" clId="Web-{8FACA444-A517-5A4C-7A99-12E73E496250}"/>
    <pc:docChg chg="modSld">
      <pc:chgData name="Lars Tennbakk Bockman" userId="S::lars.bockman@fornybarnorge.no::5a235df0-e381-4c4c-99ce-24b4b21fb9d1" providerId="AD" clId="Web-{8FACA444-A517-5A4C-7A99-12E73E496250}" dt="2023-12-13T13:02:53.132" v="2" actId="20577"/>
      <pc:docMkLst>
        <pc:docMk/>
      </pc:docMkLst>
      <pc:sldChg chg="modSp modCm">
        <pc:chgData name="Lars Tennbakk Bockman" userId="S::lars.bockman@fornybarnorge.no::5a235df0-e381-4c4c-99ce-24b4b21fb9d1" providerId="AD" clId="Web-{8FACA444-A517-5A4C-7A99-12E73E496250}" dt="2023-12-13T13:02:53.132" v="2" actId="20577"/>
        <pc:sldMkLst>
          <pc:docMk/>
          <pc:sldMk cId="4148148830" sldId="259"/>
        </pc:sldMkLst>
        <pc:spChg chg="mod">
          <ac:chgData name="Lars Tennbakk Bockman" userId="S::lars.bockman@fornybarnorge.no::5a235df0-e381-4c4c-99ce-24b4b21fb9d1" providerId="AD" clId="Web-{8FACA444-A517-5A4C-7A99-12E73E496250}" dt="2023-12-13T13:02:53.132" v="2" actId="20577"/>
          <ac:spMkLst>
            <pc:docMk/>
            <pc:sldMk cId="4148148830" sldId="259"/>
            <ac:spMk id="4" creationId="{02B670F3-F503-EDCF-4447-49EB9200B55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ars Tennbakk Bockman" userId="S::lars.bockman@fornybarnorge.no::5a235df0-e381-4c4c-99ce-24b4b21fb9d1" providerId="AD" clId="Web-{8FACA444-A517-5A4C-7A99-12E73E496250}" dt="2023-12-13T13:02:51.804" v="0" actId="20577"/>
              <pc2:cmMkLst xmlns:pc2="http://schemas.microsoft.com/office/powerpoint/2019/9/main/command">
                <pc:docMk/>
                <pc:sldMk cId="4148148830" sldId="259"/>
                <pc2:cmMk id="{11351061-73FB-498F-AEF4-7CEDEE6B2C7B}"/>
              </pc2:cmMkLst>
            </pc226:cmChg>
          </p:ext>
        </pc:extLst>
      </pc:sldChg>
    </pc:docChg>
  </pc:docChgLst>
</pc:chgInfo>
</file>

<file path=ppt/comments/modernComment_103_F73FBA5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1351061-73FB-498F-AEF4-7CEDEE6B2C7B}" authorId="{5E3A118B-92BF-8F94-E3E6-76E6F07C9213}" status="resolved" created="2023-12-12T14:04:15.676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148148830" sldId="259"/>
      <ac:spMk id="4" creationId="{02B670F3-F503-EDCF-4447-49EB9200B55E}"/>
      <ac:txMk cp="501">
        <ac:context len="589" hash="1425087791"/>
      </ac:txMk>
    </ac:txMkLst>
    <p188:pos x="2603286" y="1345407"/>
    <p188:txBody>
      <a:bodyPr/>
      <a:lstStyle/>
      <a:p>
        <a:r>
          <a:rPr lang="nb-NO"/>
          <a:t>[@Lars Tennbakk Bockman] NVEs siste magasinstatistikk viser det motsatte. https://www.nve.no/energi/analyser-og-statistikk/magasinstatistikk/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6177491" cy="490409"/>
          </a:xfrm>
          <a:prstGeom prst="rect">
            <a:avLst/>
          </a:prstGeom>
        </p:spPr>
        <p:txBody>
          <a:bodyPr vert="horz" lIns="133795" tIns="66898" rIns="133795" bIns="66898" rtlCol="0"/>
          <a:lstStyle>
            <a:lvl1pPr algn="l">
              <a:defRPr sz="18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8074962" y="0"/>
            <a:ext cx="6177491" cy="490409"/>
          </a:xfrm>
          <a:prstGeom prst="rect">
            <a:avLst/>
          </a:prstGeom>
        </p:spPr>
        <p:txBody>
          <a:bodyPr vert="horz" lIns="133795" tIns="66898" rIns="133795" bIns="66898" rtlCol="0"/>
          <a:lstStyle>
            <a:lvl1pPr algn="r">
              <a:defRPr sz="1800"/>
            </a:lvl1pPr>
          </a:lstStyle>
          <a:p>
            <a:fld id="{01329E2F-4686-4F18-A9A7-D08BDCF84B80}" type="datetimeFigureOut">
              <a:rPr lang="nb-NO" smtClean="0"/>
              <a:t>13.12.2023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176713" y="1222375"/>
            <a:ext cx="59023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3795" tIns="66898" rIns="133795" bIns="66898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1425576" y="4703851"/>
            <a:ext cx="11404599" cy="3848607"/>
          </a:xfrm>
          <a:prstGeom prst="rect">
            <a:avLst/>
          </a:prstGeom>
        </p:spPr>
        <p:txBody>
          <a:bodyPr vert="horz" lIns="133795" tIns="66898" rIns="133795" bIns="66898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283831"/>
            <a:ext cx="6177491" cy="490409"/>
          </a:xfrm>
          <a:prstGeom prst="rect">
            <a:avLst/>
          </a:prstGeom>
        </p:spPr>
        <p:txBody>
          <a:bodyPr vert="horz" lIns="133795" tIns="66898" rIns="133795" bIns="66898" rtlCol="0" anchor="b"/>
          <a:lstStyle>
            <a:lvl1pPr algn="l">
              <a:defRPr sz="18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8074962" y="9283831"/>
            <a:ext cx="6177491" cy="490409"/>
          </a:xfrm>
          <a:prstGeom prst="rect">
            <a:avLst/>
          </a:prstGeom>
        </p:spPr>
        <p:txBody>
          <a:bodyPr vert="horz" lIns="133795" tIns="66898" rIns="133795" bIns="66898" rtlCol="0" anchor="b"/>
          <a:lstStyle>
            <a:lvl1pPr algn="r">
              <a:defRPr sz="1800"/>
            </a:lvl1pPr>
          </a:lstStyle>
          <a:p>
            <a:fld id="{988FB815-4B74-45D9-A47D-33C36308A6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5752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1pPr>
    <a:lvl2pPr marL="342123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2pPr>
    <a:lvl3pPr marL="684246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3pPr>
    <a:lvl4pPr marL="1026368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4pPr>
    <a:lvl5pPr marL="1368491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5pPr>
    <a:lvl6pPr marL="1710614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6pPr>
    <a:lvl7pPr marL="2052737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7pPr>
    <a:lvl8pPr marL="2394859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8pPr>
    <a:lvl9pPr marL="2736982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FB815-4B74-45D9-A47D-33C36308A6D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543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FB815-4B74-45D9-A47D-33C36308A6D8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3705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3A1E326-C424-77C0-6978-2ECBD0AFF397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E6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044874A-FADC-7682-CE1B-D61B44B0B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15CFC04B-ED1B-B55D-9BD9-0AD91F8A24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7235" b="36013"/>
          <a:stretch/>
        </p:blipFill>
        <p:spPr>
          <a:xfrm>
            <a:off x="736688" y="1"/>
            <a:ext cx="8337600" cy="511175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89EBC06-125D-02E3-7D7F-05ADCD916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57" y="2039874"/>
            <a:ext cx="6495086" cy="498598"/>
          </a:xfrm>
        </p:spPr>
        <p:txBody>
          <a:bodyPr wrap="square" lIns="0" tIns="0" rIns="0" bIns="0" anchor="t">
            <a:spAutoFit/>
          </a:bodyPr>
          <a:lstStyle>
            <a:lvl1pPr algn="l">
              <a:defRPr sz="3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A9128B6-D639-84D6-CE51-229DD113E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57" y="2713880"/>
            <a:ext cx="6495086" cy="193899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0681BD6-E2BE-C975-4AF7-B057CF7B90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57" y="3126755"/>
            <a:ext cx="2057400" cy="153888"/>
          </a:xfrm>
        </p:spPr>
        <p:txBody>
          <a:bodyPr lIns="0" tIns="0" rIns="0" bIns="0"/>
          <a:lstStyle>
            <a:lvl1pPr>
              <a:defRPr sz="1000"/>
            </a:lvl1pPr>
          </a:lstStyle>
          <a:p>
            <a:r>
              <a:rPr lang="nb-NO"/>
              <a:t>Oslo, dd.mm.yyyy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C3D943-CF29-F519-F396-74A07D36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0EE8A8A-9F66-4500-8547-91D11C77B4B7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1FB3283B-FF68-DC05-E013-0F72BC5F0D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57" y="457257"/>
            <a:ext cx="1530000" cy="3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09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#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7824682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BE070B99-CC43-42C1-97F9-A8177AA17C4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8981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9">
            <a:extLst>
              <a:ext uri="{FF2B5EF4-FFF2-40B4-BE49-F238E27FC236}">
                <a16:creationId xmlns:a16="http://schemas.microsoft.com/office/drawing/2014/main" id="{FF592D73-2BB9-D0DD-9066-E29A731483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8979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3334076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#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BEE2BB55-7571-3411-2E34-E5B91C6BF4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2702" r="19833" b="8048"/>
          <a:stretch/>
        </p:blipFill>
        <p:spPr>
          <a:xfrm>
            <a:off x="275326" y="0"/>
            <a:ext cx="8868674" cy="5111750"/>
          </a:xfrm>
          <a:prstGeom prst="rect">
            <a:avLst/>
          </a:prstGeom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005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7824682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BE070B99-CC43-42C1-97F9-A8177AA17C4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8981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9">
            <a:extLst>
              <a:ext uri="{FF2B5EF4-FFF2-40B4-BE49-F238E27FC236}">
                <a16:creationId xmlns:a16="http://schemas.microsoft.com/office/drawing/2014/main" id="{FF592D73-2BB9-D0DD-9066-E29A731483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8979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693963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E727192-E739-041D-CB81-5E90EF320E51}"/>
              </a:ext>
            </a:extLst>
          </p:cNvPr>
          <p:cNvSpPr/>
          <p:nvPr userDrawn="1"/>
        </p:nvSpPr>
        <p:spPr>
          <a:xfrm>
            <a:off x="0" y="0"/>
            <a:ext cx="4572000" cy="51117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8" y="1368170"/>
            <a:ext cx="3702960" cy="876266"/>
          </a:xfr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479617"/>
            <a:ext cx="3702960" cy="1749484"/>
          </a:xfr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BE070B99-CC43-42C1-97F9-A8177AA17C4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036180" y="2479616"/>
            <a:ext cx="3245759" cy="174948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7031CF78-9F44-2D1C-EB1A-80013EA580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7B5B3D8-2294-84AC-EF16-BE5723C677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6180" y="1368171"/>
            <a:ext cx="3245759" cy="8762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/>
            </a:lvl1pPr>
          </a:lstStyle>
          <a:p>
            <a:pPr lvl="0"/>
            <a:r>
              <a:rPr lang="nb-NO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1402758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183ABFD2-3904-4789-1324-422C036362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72426" y="0"/>
            <a:ext cx="3471575" cy="5111751"/>
          </a:xfrm>
          <a:custGeom>
            <a:avLst/>
            <a:gdLst>
              <a:gd name="connsiteX0" fmla="*/ 907563 w 3471575"/>
              <a:gd name="connsiteY0" fmla="*/ 0 h 5111751"/>
              <a:gd name="connsiteX1" fmla="*/ 3471575 w 3471575"/>
              <a:gd name="connsiteY1" fmla="*/ 0 h 5111751"/>
              <a:gd name="connsiteX2" fmla="*/ 3471575 w 3471575"/>
              <a:gd name="connsiteY2" fmla="*/ 5111751 h 5111751"/>
              <a:gd name="connsiteX3" fmla="*/ 1241407 w 3471575"/>
              <a:gd name="connsiteY3" fmla="*/ 5111751 h 5111751"/>
              <a:gd name="connsiteX4" fmla="*/ 220495 w 3471575"/>
              <a:gd name="connsiteY4" fmla="*/ 2846952 h 5111751"/>
              <a:gd name="connsiteX5" fmla="*/ 501 w 3471575"/>
              <a:gd name="connsiteY5" fmla="*/ 1900596 h 5111751"/>
              <a:gd name="connsiteX6" fmla="*/ 907563 w 3471575"/>
              <a:gd name="connsiteY6" fmla="*/ 0 h 511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1575" h="5111751">
                <a:moveTo>
                  <a:pt x="907563" y="0"/>
                </a:moveTo>
                <a:lnTo>
                  <a:pt x="3471575" y="0"/>
                </a:lnTo>
                <a:lnTo>
                  <a:pt x="3471575" y="5111751"/>
                </a:lnTo>
                <a:lnTo>
                  <a:pt x="1241407" y="5111751"/>
                </a:lnTo>
                <a:lnTo>
                  <a:pt x="220495" y="2846952"/>
                </a:lnTo>
                <a:cubicBezTo>
                  <a:pt x="85574" y="2559052"/>
                  <a:pt x="7368" y="2238853"/>
                  <a:pt x="501" y="1900596"/>
                </a:cubicBezTo>
                <a:cubicBezTo>
                  <a:pt x="-15267" y="1129981"/>
                  <a:pt x="342445" y="438844"/>
                  <a:pt x="90756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504615">
            <a:noAutofit/>
          </a:bodyPr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4476693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4476693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4476693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2464976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#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034FCCF1-F6C5-D73C-8B8A-54D3FCF293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582448" cy="465449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E6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362" y="1110634"/>
            <a:ext cx="4476693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362" y="2081047"/>
            <a:ext cx="4476693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9362" y="1809436"/>
            <a:ext cx="4476693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013FA124-367D-FBCA-FBBA-333BDE76BD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56" y="457257"/>
            <a:ext cx="1202400" cy="29110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pic>
        <p:nvPicPr>
          <p:cNvPr id="19" name="Grafikk 18">
            <a:extLst>
              <a:ext uri="{FF2B5EF4-FFF2-40B4-BE49-F238E27FC236}">
                <a16:creationId xmlns:a16="http://schemas.microsoft.com/office/drawing/2014/main" id="{836B93EF-C490-5A81-6A58-3BD0EC70A2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9186" b="62840"/>
          <a:stretch/>
        </p:blipFill>
        <p:spPr>
          <a:xfrm>
            <a:off x="5912587" y="3639012"/>
            <a:ext cx="3231413" cy="101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33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#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k 9">
            <a:extLst>
              <a:ext uri="{FF2B5EF4-FFF2-40B4-BE49-F238E27FC236}">
                <a16:creationId xmlns:a16="http://schemas.microsoft.com/office/drawing/2014/main" id="{BD4153EE-7C08-07D3-CF05-460E29903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669" t="12701" r="8676" b="15138"/>
          <a:stretch/>
        </p:blipFill>
        <p:spPr>
          <a:xfrm>
            <a:off x="0" y="0"/>
            <a:ext cx="9144000" cy="4654493"/>
          </a:xfrm>
          <a:prstGeom prst="rect">
            <a:avLst/>
          </a:prstGeom>
        </p:spPr>
      </p:pic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034FCCF1-F6C5-D73C-8B8A-54D3FCF293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582448" cy="465449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80F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362" y="1110634"/>
            <a:ext cx="4476693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362" y="2081047"/>
            <a:ext cx="4476693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9362" y="1809436"/>
            <a:ext cx="4476693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013FA124-367D-FBCA-FBBA-333BDE76BD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56" y="457257"/>
            <a:ext cx="1202400" cy="29110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5563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#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21183325-5D0B-B443-6613-47C611FAF1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430" t="26336" r="10537"/>
          <a:stretch/>
        </p:blipFill>
        <p:spPr>
          <a:xfrm>
            <a:off x="0" y="0"/>
            <a:ext cx="9144000" cy="3499421"/>
          </a:xfrm>
          <a:prstGeom prst="rect">
            <a:avLst/>
          </a:prstGeom>
        </p:spPr>
      </p:pic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034FCCF1-F6C5-D73C-8B8A-54D3FCF293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582448" cy="4654493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5F0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362" y="1110634"/>
            <a:ext cx="4476693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362" y="2081047"/>
            <a:ext cx="4476693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9362" y="1809436"/>
            <a:ext cx="4476693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013FA124-367D-FBCA-FBBA-333BDE76BD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56" y="457257"/>
            <a:ext cx="1202400" cy="29110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7944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#5">
    <p:bg>
      <p:bgPr>
        <a:solidFill>
          <a:srgbClr val="5F0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034FCCF1-F6C5-D73C-8B8A-54D3FCF293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1428" y="0"/>
            <a:ext cx="4572572" cy="465449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00969560-B406-A3F9-3583-A403A675DE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5438103" cy="465774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8" y="1110634"/>
            <a:ext cx="3648018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8" y="2081047"/>
            <a:ext cx="3648018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8" y="1809436"/>
            <a:ext cx="3648018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C2CA1454-1993-8B75-66B5-A59F401C80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31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k 3">
            <a:extLst>
              <a:ext uri="{FF2B5EF4-FFF2-40B4-BE49-F238E27FC236}">
                <a16:creationId xmlns:a16="http://schemas.microsoft.com/office/drawing/2014/main" id="{5733D159-5E6A-C22F-C226-0B15D57CB2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948" r="20214" b="11741"/>
          <a:stretch/>
        </p:blipFill>
        <p:spPr>
          <a:xfrm>
            <a:off x="889095" y="0"/>
            <a:ext cx="8254905" cy="4654493"/>
          </a:xfrm>
          <a:prstGeom prst="rect">
            <a:avLst/>
          </a:prstGeom>
        </p:spPr>
      </p:pic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034FCCF1-F6C5-D73C-8B8A-54D3FCF293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582448" cy="4654493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5F0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013FA124-367D-FBCA-FBBA-333BDE76BD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56" y="457257"/>
            <a:ext cx="1202400" cy="29110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0864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#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034FCCF1-F6C5-D73C-8B8A-54D3FCF293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582448" cy="4654493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5F0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013FA124-367D-FBCA-FBBA-333BDE76BD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56" y="457257"/>
            <a:ext cx="1202400" cy="29110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7910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k 16">
            <a:extLst>
              <a:ext uri="{FF2B5EF4-FFF2-40B4-BE49-F238E27FC236}">
                <a16:creationId xmlns:a16="http://schemas.microsoft.com/office/drawing/2014/main" id="{127236AC-385C-EBE5-7561-BE1CA3C701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442" t="8882" r="24702" b="26576"/>
          <a:stretch/>
        </p:blipFill>
        <p:spPr>
          <a:xfrm>
            <a:off x="0" y="0"/>
            <a:ext cx="9144000" cy="5111750"/>
          </a:xfrm>
          <a:prstGeom prst="rect">
            <a:avLst/>
          </a:prstGeom>
        </p:spPr>
      </p:pic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044874A-FADC-7682-CE1B-D61B44B0B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15CFC04B-ED1B-B55D-9BD9-0AD91F8A24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7235" b="36013"/>
          <a:stretch/>
        </p:blipFill>
        <p:spPr>
          <a:xfrm>
            <a:off x="736688" y="1"/>
            <a:ext cx="8337600" cy="511175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89EBC06-125D-02E3-7D7F-05ADCD916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57" y="2039874"/>
            <a:ext cx="6495086" cy="498598"/>
          </a:xfrm>
        </p:spPr>
        <p:txBody>
          <a:bodyPr wrap="square" lIns="0" tIns="0" rIns="0" bIns="0" anchor="t">
            <a:spAutoFit/>
          </a:bodyPr>
          <a:lstStyle>
            <a:lvl1pPr algn="l">
              <a:defRPr sz="3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A9128B6-D639-84D6-CE51-229DD113E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57" y="2713880"/>
            <a:ext cx="6495086" cy="193899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0681BD6-E2BE-C975-4AF7-B057CF7B90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57" y="3126755"/>
            <a:ext cx="2057400" cy="153888"/>
          </a:xfrm>
        </p:spPr>
        <p:txBody>
          <a:bodyPr lIns="0" tIns="0" rIns="0" bIns="0"/>
          <a:lstStyle>
            <a:lvl1pPr>
              <a:defRPr sz="1000"/>
            </a:lvl1pPr>
          </a:lstStyle>
          <a:p>
            <a:r>
              <a:rPr lang="nb-NO"/>
              <a:t>Oslo, dd.mm.yyyy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C3D943-CF29-F519-F396-74A07D36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0EE8A8A-9F66-4500-8547-91D11C77B4B7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D3645C4E-B90B-D676-13B7-A6F36B63621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7257" y="457257"/>
            <a:ext cx="1530000" cy="3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45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tel og 3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5F083A-8242-0524-80C0-48DFC0E2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897051"/>
            <a:ext cx="8229486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E8C16F5-32E8-931A-216C-F29C6892F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92FD23E-9391-0B96-4714-790BDD2CA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7637BAE-6B5B-AB02-038F-56A0927D3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0EE8A8A-9F66-4500-8547-91D11C77B4B7}" type="slidenum">
              <a:rPr lang="nb-NO" smtClean="0"/>
              <a:t>‹#›</a:t>
            </a:fld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646EA35-F0E0-A802-CEFA-464D6250911C}"/>
              </a:ext>
            </a:extLst>
          </p:cNvPr>
          <p:cNvSpPr/>
          <p:nvPr userDrawn="1"/>
        </p:nvSpPr>
        <p:spPr>
          <a:xfrm>
            <a:off x="-1" y="2917276"/>
            <a:ext cx="3045600" cy="2194474"/>
          </a:xfrm>
          <a:prstGeom prst="rect">
            <a:avLst/>
          </a:prstGeom>
          <a:solidFill>
            <a:srgbClr val="E6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3610D67-829F-7753-DAA3-D434EEA73AC5}"/>
              </a:ext>
            </a:extLst>
          </p:cNvPr>
          <p:cNvSpPr/>
          <p:nvPr userDrawn="1"/>
        </p:nvSpPr>
        <p:spPr>
          <a:xfrm>
            <a:off x="3061066" y="2917276"/>
            <a:ext cx="3045600" cy="2194474"/>
          </a:xfrm>
          <a:prstGeom prst="rect">
            <a:avLst/>
          </a:prstGeom>
          <a:solidFill>
            <a:srgbClr val="E6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9EE381F8-6F7C-2553-D5D3-B419E77AED5C}"/>
              </a:ext>
            </a:extLst>
          </p:cNvPr>
          <p:cNvSpPr/>
          <p:nvPr userDrawn="1"/>
        </p:nvSpPr>
        <p:spPr>
          <a:xfrm>
            <a:off x="6116022" y="2917276"/>
            <a:ext cx="3027978" cy="2194474"/>
          </a:xfrm>
          <a:prstGeom prst="rect">
            <a:avLst/>
          </a:prstGeom>
          <a:solidFill>
            <a:srgbClr val="E6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74D47579-561A-1035-B1F4-2F2E2A2DC0B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57258" y="1631616"/>
            <a:ext cx="1968762" cy="1587798"/>
          </a:xfrm>
          <a:solidFill>
            <a:schemeClr val="bg1">
              <a:lumMod val="85000"/>
            </a:schemeClr>
          </a:solidFill>
        </p:spPr>
        <p:txBody>
          <a:bodyPr tIns="429611">
            <a:normAutofit/>
          </a:bodyPr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032AFE5F-B141-8A02-90F1-BA438010E4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58" y="2914564"/>
            <a:ext cx="1968762" cy="584209"/>
          </a:xfrm>
          <a:prstGeom prst="rect">
            <a:avLst/>
          </a:prstGeom>
          <a:solidFill>
            <a:schemeClr val="dk2"/>
          </a:solidFill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chemeClr val="lt1"/>
                </a:solidFill>
              </a:defRPr>
            </a:lvl1pPr>
            <a:lvl2pPr marL="2794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0AADA2E9-4EB7-A342-3AAD-92D5568B01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59" y="3771311"/>
            <a:ext cx="1968762" cy="1010410"/>
          </a:xfrm>
          <a:prstGeom prst="rect">
            <a:avLst/>
          </a:prstGeom>
        </p:spPr>
        <p:txBody>
          <a:bodyPr lIns="0" tIns="0" rIns="0" bIns="0"/>
          <a:lstStyle>
            <a:lvl1pPr marL="90000" indent="-90000"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4E42518D-FA05-425F-F143-37D2998FDFC1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3587619" y="1631616"/>
            <a:ext cx="1968762" cy="1587798"/>
          </a:xfrm>
          <a:solidFill>
            <a:schemeClr val="bg1">
              <a:lumMod val="85000"/>
            </a:schemeClr>
          </a:solidFill>
        </p:spPr>
        <p:txBody>
          <a:bodyPr tIns="429611">
            <a:normAutofit/>
          </a:bodyPr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6" name="Plassholder for tekst 11">
            <a:extLst>
              <a:ext uri="{FF2B5EF4-FFF2-40B4-BE49-F238E27FC236}">
                <a16:creationId xmlns:a16="http://schemas.microsoft.com/office/drawing/2014/main" id="{2E36F93E-5B24-78B5-D4D3-CFF61E4D95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87619" y="2914564"/>
            <a:ext cx="1968762" cy="584209"/>
          </a:xfrm>
          <a:prstGeom prst="rect">
            <a:avLst/>
          </a:prstGeom>
          <a:solidFill>
            <a:schemeClr val="dk2"/>
          </a:solidFill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chemeClr val="lt1"/>
                </a:solidFill>
              </a:defRPr>
            </a:lvl1pPr>
            <a:lvl2pPr marL="2794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B363DA32-0871-CC31-0331-700AE140CE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87620" y="3771311"/>
            <a:ext cx="1968762" cy="1010410"/>
          </a:xfrm>
          <a:prstGeom prst="rect">
            <a:avLst/>
          </a:prstGeom>
        </p:spPr>
        <p:txBody>
          <a:bodyPr lIns="0" tIns="0" rIns="0" bIns="0"/>
          <a:lstStyle>
            <a:lvl1pPr marL="90000" indent="-90000"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bilde 9">
            <a:extLst>
              <a:ext uri="{FF2B5EF4-FFF2-40B4-BE49-F238E27FC236}">
                <a16:creationId xmlns:a16="http://schemas.microsoft.com/office/drawing/2014/main" id="{EBC16840-01B4-C460-A692-F8CFB036901A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6717980" y="1631616"/>
            <a:ext cx="1968762" cy="1587798"/>
          </a:xfrm>
          <a:solidFill>
            <a:schemeClr val="bg1">
              <a:lumMod val="85000"/>
            </a:schemeClr>
          </a:solidFill>
        </p:spPr>
        <p:txBody>
          <a:bodyPr tIns="429611">
            <a:normAutofit/>
          </a:bodyPr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9" name="Plassholder for tekst 11">
            <a:extLst>
              <a:ext uri="{FF2B5EF4-FFF2-40B4-BE49-F238E27FC236}">
                <a16:creationId xmlns:a16="http://schemas.microsoft.com/office/drawing/2014/main" id="{AA6A037C-7F5E-F887-58CA-FDCA9C1575F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717980" y="2914564"/>
            <a:ext cx="1968762" cy="584209"/>
          </a:xfrm>
          <a:prstGeom prst="rect">
            <a:avLst/>
          </a:prstGeom>
          <a:solidFill>
            <a:schemeClr val="dk2"/>
          </a:solidFill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chemeClr val="lt1"/>
                </a:solidFill>
              </a:defRPr>
            </a:lvl1pPr>
            <a:lvl2pPr marL="2794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lassholder for tekst 12">
            <a:extLst>
              <a:ext uri="{FF2B5EF4-FFF2-40B4-BE49-F238E27FC236}">
                <a16:creationId xmlns:a16="http://schemas.microsoft.com/office/drawing/2014/main" id="{6CFECE86-FC91-2A0C-8308-B54DDD05C39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17981" y="3771311"/>
            <a:ext cx="1968762" cy="1010410"/>
          </a:xfrm>
          <a:prstGeom prst="rect">
            <a:avLst/>
          </a:prstGeom>
        </p:spPr>
        <p:txBody>
          <a:bodyPr lIns="0" tIns="0" rIns="0" bIns="0"/>
          <a:lstStyle>
            <a:lvl1pPr marL="90000" indent="-90000"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86767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5F083A-8242-0524-80C0-48DFC0E26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E8C16F5-32E8-931A-216C-F29C6892F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92FD23E-9391-0B96-4714-790BDD2CA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7637BAE-6B5B-AB02-038F-56A0927D3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0EE8A8A-9F66-4500-8547-91D11C77B4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1774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vileside">
    <p:bg>
      <p:bgPr>
        <a:solidFill>
          <a:srgbClr val="8C0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k 5">
            <a:extLst>
              <a:ext uri="{FF2B5EF4-FFF2-40B4-BE49-F238E27FC236}">
                <a16:creationId xmlns:a16="http://schemas.microsoft.com/office/drawing/2014/main" id="{C6507BDE-C397-F11A-6079-DAFE03A289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493" t="29293"/>
          <a:stretch/>
        </p:blipFill>
        <p:spPr>
          <a:xfrm>
            <a:off x="0" y="0"/>
            <a:ext cx="9144000" cy="511175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69B9F52B-5A3F-77E9-E1AC-EAF6B21150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56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0EE8A8A-9F66-4500-8547-91D11C77B4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482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lilla">
    <p:bg>
      <p:bgPr>
        <a:solidFill>
          <a:srgbClr val="8C0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48067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indigo">
    <p:bg>
      <p:bgPr>
        <a:solidFill>
          <a:srgbClr val="5F0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98973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lime">
    <p:bg>
      <p:bgPr>
        <a:solidFill>
          <a:srgbClr val="4B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0EE8A8A-9F66-4500-8547-91D11C77B4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30242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grønn">
    <p:bg>
      <p:bgPr>
        <a:solidFill>
          <a:srgbClr val="0058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92863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kside #1">
    <p:bg>
      <p:bgPr>
        <a:solidFill>
          <a:srgbClr val="8C0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k 5">
            <a:extLst>
              <a:ext uri="{FF2B5EF4-FFF2-40B4-BE49-F238E27FC236}">
                <a16:creationId xmlns:a16="http://schemas.microsoft.com/office/drawing/2014/main" id="{A11C50B3-6FB3-7FC0-04CC-9F1AA64FA5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175"/>
            <a:ext cx="9144000" cy="510540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71415"/>
            <a:ext cx="2057400" cy="15389"/>
          </a:xfrm>
          <a:noFill/>
        </p:spPr>
        <p:txBody>
          <a:bodyPr lIns="0" tIns="0" rIns="0" bIns="0"/>
          <a:lstStyle>
            <a:lvl1pPr>
              <a:defRPr sz="100"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093906E-1006-489A-0CC9-0A0171C76CCE}"/>
              </a:ext>
            </a:extLst>
          </p:cNvPr>
          <p:cNvSpPr/>
          <p:nvPr userDrawn="1"/>
        </p:nvSpPr>
        <p:spPr>
          <a:xfrm>
            <a:off x="3838575" y="2133600"/>
            <a:ext cx="1457325" cy="819150"/>
          </a:xfrm>
          <a:prstGeom prst="rect">
            <a:avLst/>
          </a:prstGeom>
          <a:solidFill>
            <a:srgbClr val="8A0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22ED8C9F-DD38-6BC0-4A88-9916AB4EF5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2210" y="2311399"/>
            <a:ext cx="2019580" cy="48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175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kside #2">
    <p:bg>
      <p:bgPr>
        <a:solidFill>
          <a:srgbClr val="8C0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k 6">
            <a:extLst>
              <a:ext uri="{FF2B5EF4-FFF2-40B4-BE49-F238E27FC236}">
                <a16:creationId xmlns:a16="http://schemas.microsoft.com/office/drawing/2014/main" id="{5CA674F5-1A45-F790-44D0-B65417F659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175"/>
            <a:ext cx="9144000" cy="51054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0EB01969-A9C0-E6E7-5329-2338815D26AB}"/>
              </a:ext>
            </a:extLst>
          </p:cNvPr>
          <p:cNvSpPr/>
          <p:nvPr userDrawn="1"/>
        </p:nvSpPr>
        <p:spPr>
          <a:xfrm>
            <a:off x="3843337" y="2146300"/>
            <a:ext cx="1457325" cy="819150"/>
          </a:xfrm>
          <a:prstGeom prst="rect">
            <a:avLst/>
          </a:prstGeom>
          <a:solidFill>
            <a:srgbClr val="175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71415"/>
            <a:ext cx="2057400" cy="15389"/>
          </a:xfrm>
          <a:noFill/>
        </p:spPr>
        <p:txBody>
          <a:bodyPr lIns="0" tIns="0" rIns="0" bIns="0"/>
          <a:lstStyle>
            <a:lvl1pPr>
              <a:defRPr sz="100"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1669C3E9-F960-FFB5-6262-5B805F4996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2210" y="2311399"/>
            <a:ext cx="2019580" cy="48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93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CCE8073-0C93-7D9A-9607-EC2F1069AE5A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E6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3334375-863F-4E79-49BE-58EBF26F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3702960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60125C0-A856-B565-F422-9E99F8E2F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518BA95-97CA-594F-CEC4-9016AB21F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6BDD799-A64A-28BE-E5BC-314CC349B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04CDD7-D731-CE72-6B7E-FA1540CD3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B33E58D6-BCBC-1ACA-DEC4-18E819EBE9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EC7CB79-1863-78D2-3C2F-0FDC187818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8CF249F0-D73C-ABA7-AFAC-095D211666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1428" y="0"/>
            <a:ext cx="4572572" cy="4654493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82529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bg>
      <p:bgPr>
        <a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8B5510B-66A1-DDB8-613C-36D8B31EA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51069F0-B04A-27E6-EA1C-3F12B86D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AF6CDFB-CD38-64C8-1056-34AF412FA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BD93A480-2291-EAEB-C969-EA9A96926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57" y="1995424"/>
            <a:ext cx="4178243" cy="332399"/>
          </a:xfrm>
        </p:spPr>
        <p:txBody>
          <a:bodyPr wrap="square" lIns="0" tIns="0" rIns="0" bIns="0" anchor="t">
            <a:spAutoFit/>
          </a:bodyPr>
          <a:lstStyle>
            <a:lvl1pPr algn="l"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Undertittel 2">
            <a:extLst>
              <a:ext uri="{FF2B5EF4-FFF2-40B4-BE49-F238E27FC236}">
                <a16:creationId xmlns:a16="http://schemas.microsoft.com/office/drawing/2014/main" id="{2B84FDC0-0E1E-7403-2EFC-69279449B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57" y="2606182"/>
            <a:ext cx="4178243" cy="1661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AE18C5D0-3022-4BAF-025C-D9004D4350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98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innhold og gra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45C3145-1A1F-8DC3-D043-642D4A957A22}"/>
              </a:ext>
            </a:extLst>
          </p:cNvPr>
          <p:cNvSpPr/>
          <p:nvPr userDrawn="1"/>
        </p:nvSpPr>
        <p:spPr>
          <a:xfrm>
            <a:off x="0" y="0"/>
            <a:ext cx="4572572" cy="5111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3334375-863F-4E79-49BE-58EBF26F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3702960" cy="664797"/>
          </a:xfr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60125C0-A856-B565-F422-9E99F8E2F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3702960" cy="2148053"/>
          </a:xfr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518BA95-97CA-594F-CEC4-9016AB21F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6BDD799-A64A-28BE-E5BC-314CC349B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04CDD7-D731-CE72-6B7E-FA1540CD3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B33E58D6-BCBC-1ACA-DEC4-18E819EBE9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EC7CB79-1863-78D2-3C2F-0FDC187818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3" name="Plassholder for diagram 12">
            <a:extLst>
              <a:ext uri="{FF2B5EF4-FFF2-40B4-BE49-F238E27FC236}">
                <a16:creationId xmlns:a16="http://schemas.microsoft.com/office/drawing/2014/main" id="{5411E35D-D571-C517-28AB-D29667B5E49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958814" y="212725"/>
            <a:ext cx="3836987" cy="4516721"/>
          </a:xfrm>
        </p:spPr>
        <p:txBody>
          <a:bodyPr/>
          <a:lstStyle/>
          <a:p>
            <a:r>
              <a:rPr lang="nb-NO"/>
              <a:t>Klikk ikonet for å legge til et diagram</a:t>
            </a:r>
          </a:p>
        </p:txBody>
      </p:sp>
    </p:spTree>
    <p:extLst>
      <p:ext uri="{BB962C8B-B14F-4D97-AF65-F5344CB8AC3E}">
        <p14:creationId xmlns:p14="http://schemas.microsoft.com/office/powerpoint/2010/main" val="87733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Deloverskrift #2">
    <p:bg>
      <p:bgPr>
        <a:solidFill>
          <a:srgbClr val="8C0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8B5510B-66A1-DDB8-613C-36D8B31EA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51069F0-B04A-27E6-EA1C-3F12B86D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AF6CDFB-CD38-64C8-1056-34AF412FA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BD93A480-2291-EAEB-C969-EA9A96926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57" y="1995424"/>
            <a:ext cx="4178243" cy="332399"/>
          </a:xfrm>
        </p:spPr>
        <p:txBody>
          <a:bodyPr wrap="square" lIns="0" tIns="0" rIns="0" bIns="0" anchor="t">
            <a:spAutoFit/>
          </a:bodyPr>
          <a:lstStyle>
            <a:lvl1pPr algn="l"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Undertittel 2">
            <a:extLst>
              <a:ext uri="{FF2B5EF4-FFF2-40B4-BE49-F238E27FC236}">
                <a16:creationId xmlns:a16="http://schemas.microsoft.com/office/drawing/2014/main" id="{2B84FDC0-0E1E-7403-2EFC-69279449B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57" y="2606182"/>
            <a:ext cx="4178243" cy="1661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AE18C5D0-3022-4BAF-025C-D9004D435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FB267606-548B-9316-FDEF-4531CE3CCD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93130" y="0"/>
            <a:ext cx="5950870" cy="5111751"/>
          </a:xfrm>
          <a:custGeom>
            <a:avLst/>
            <a:gdLst>
              <a:gd name="connsiteX0" fmla="*/ 1456441 w 5950870"/>
              <a:gd name="connsiteY0" fmla="*/ 0 h 5111751"/>
              <a:gd name="connsiteX1" fmla="*/ 5950870 w 5950870"/>
              <a:gd name="connsiteY1" fmla="*/ 0 h 5111751"/>
              <a:gd name="connsiteX2" fmla="*/ 5950870 w 5950870"/>
              <a:gd name="connsiteY2" fmla="*/ 5111751 h 5111751"/>
              <a:gd name="connsiteX3" fmla="*/ 0 w 5950870"/>
              <a:gd name="connsiteY3" fmla="*/ 5111751 h 5111751"/>
              <a:gd name="connsiteX4" fmla="*/ 1402641 w 5950870"/>
              <a:gd name="connsiteY4" fmla="*/ 2939237 h 5111751"/>
              <a:gd name="connsiteX5" fmla="*/ 1820942 w 5950870"/>
              <a:gd name="connsiteY5" fmla="*/ 1885952 h 5111751"/>
              <a:gd name="connsiteX6" fmla="*/ 1498558 w 5950870"/>
              <a:gd name="connsiteY6" fmla="*/ 65865 h 511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50870" h="5111751">
                <a:moveTo>
                  <a:pt x="1456441" y="0"/>
                </a:moveTo>
                <a:lnTo>
                  <a:pt x="5950870" y="0"/>
                </a:lnTo>
                <a:lnTo>
                  <a:pt x="5950870" y="5111751"/>
                </a:lnTo>
                <a:lnTo>
                  <a:pt x="0" y="5111751"/>
                </a:lnTo>
                <a:lnTo>
                  <a:pt x="1402641" y="2939237"/>
                </a:lnTo>
                <a:cubicBezTo>
                  <a:pt x="1608318" y="2630570"/>
                  <a:pt x="1754216" y="2274883"/>
                  <a:pt x="1820942" y="1885952"/>
                </a:cubicBezTo>
                <a:cubicBezTo>
                  <a:pt x="1932678" y="1234479"/>
                  <a:pt x="1803786" y="597553"/>
                  <a:pt x="1498558" y="65865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tIns="504615">
            <a:noAutofit/>
          </a:bodyPr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968344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Deloverskrift #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8B5510B-66A1-DDB8-613C-36D8B31EA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51069F0-B04A-27E6-EA1C-3F12B86D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AF6CDFB-CD38-64C8-1056-34AF412FA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BD93A480-2291-EAEB-C969-EA9A96926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57" y="1995424"/>
            <a:ext cx="4178243" cy="332399"/>
          </a:xfrm>
        </p:spPr>
        <p:txBody>
          <a:bodyPr wrap="square" lIns="0" tIns="0" rIns="0" bIns="0" anchor="t">
            <a:spAutoFit/>
          </a:bodyPr>
          <a:lstStyle>
            <a:lvl1pPr algn="l"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Undertittel 2">
            <a:extLst>
              <a:ext uri="{FF2B5EF4-FFF2-40B4-BE49-F238E27FC236}">
                <a16:creationId xmlns:a16="http://schemas.microsoft.com/office/drawing/2014/main" id="{2B84FDC0-0E1E-7403-2EFC-69279449B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57" y="2606182"/>
            <a:ext cx="4178243" cy="1661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FB267606-548B-9316-FDEF-4531CE3CCD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93130" y="0"/>
            <a:ext cx="5950870" cy="5111751"/>
          </a:xfrm>
          <a:custGeom>
            <a:avLst/>
            <a:gdLst>
              <a:gd name="connsiteX0" fmla="*/ 1456441 w 5950870"/>
              <a:gd name="connsiteY0" fmla="*/ 0 h 5111751"/>
              <a:gd name="connsiteX1" fmla="*/ 5950870 w 5950870"/>
              <a:gd name="connsiteY1" fmla="*/ 0 h 5111751"/>
              <a:gd name="connsiteX2" fmla="*/ 5950870 w 5950870"/>
              <a:gd name="connsiteY2" fmla="*/ 5111751 h 5111751"/>
              <a:gd name="connsiteX3" fmla="*/ 0 w 5950870"/>
              <a:gd name="connsiteY3" fmla="*/ 5111751 h 5111751"/>
              <a:gd name="connsiteX4" fmla="*/ 1402641 w 5950870"/>
              <a:gd name="connsiteY4" fmla="*/ 2939237 h 5111751"/>
              <a:gd name="connsiteX5" fmla="*/ 1820942 w 5950870"/>
              <a:gd name="connsiteY5" fmla="*/ 1885952 h 5111751"/>
              <a:gd name="connsiteX6" fmla="*/ 1498558 w 5950870"/>
              <a:gd name="connsiteY6" fmla="*/ 65865 h 511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50870" h="5111751">
                <a:moveTo>
                  <a:pt x="1456441" y="0"/>
                </a:moveTo>
                <a:lnTo>
                  <a:pt x="5950870" y="0"/>
                </a:lnTo>
                <a:lnTo>
                  <a:pt x="5950870" y="5111751"/>
                </a:lnTo>
                <a:lnTo>
                  <a:pt x="0" y="5111751"/>
                </a:lnTo>
                <a:lnTo>
                  <a:pt x="1402641" y="2939237"/>
                </a:lnTo>
                <a:cubicBezTo>
                  <a:pt x="1608318" y="2630570"/>
                  <a:pt x="1754216" y="2274883"/>
                  <a:pt x="1820942" y="1885952"/>
                </a:cubicBezTo>
                <a:cubicBezTo>
                  <a:pt x="1932678" y="1234479"/>
                  <a:pt x="1803786" y="597553"/>
                  <a:pt x="1498558" y="658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504615">
            <a:noAutofit/>
          </a:bodyPr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887541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nholdsdel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k 19">
            <a:extLst>
              <a:ext uri="{FF2B5EF4-FFF2-40B4-BE49-F238E27FC236}">
                <a16:creationId xmlns:a16="http://schemas.microsoft.com/office/drawing/2014/main" id="{DF7D169B-633E-2A31-AF34-59AB49BEA4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5740" b="40296"/>
          <a:stretch/>
        </p:blipFill>
        <p:spPr>
          <a:xfrm>
            <a:off x="4858339" y="1744958"/>
            <a:ext cx="4285661" cy="2909535"/>
          </a:xfrm>
          <a:prstGeom prst="rect">
            <a:avLst/>
          </a:prstGeom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5F0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7824682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6E6E083F-35A9-65FC-A0A3-4CFDEB97F8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BE070B99-CC43-42C1-97F9-A8177AA17C4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8981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9">
            <a:extLst>
              <a:ext uri="{FF2B5EF4-FFF2-40B4-BE49-F238E27FC236}">
                <a16:creationId xmlns:a16="http://schemas.microsoft.com/office/drawing/2014/main" id="{FF592D73-2BB9-D0DD-9066-E29A731483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8979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2892923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#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005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7824682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BE070B99-CC43-42C1-97F9-A8177AA17C4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8981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9">
            <a:extLst>
              <a:ext uri="{FF2B5EF4-FFF2-40B4-BE49-F238E27FC236}">
                <a16:creationId xmlns:a16="http://schemas.microsoft.com/office/drawing/2014/main" id="{FF592D73-2BB9-D0DD-9066-E29A731483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8979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3273493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71BD923-3E36-84C6-4D50-0D5300920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8229486" cy="6647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A15E85F-A1B2-39DA-282C-5327D4C86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57" y="2081047"/>
            <a:ext cx="8229486" cy="21480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A44EF01-02A4-7E88-4DD7-62AF12BDE9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-63720"/>
            <a:ext cx="2057400" cy="153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">
                <a:solidFill>
                  <a:schemeClr val="dk1"/>
                </a:solidFill>
              </a:defRPr>
            </a:lvl1pPr>
          </a:lstStyle>
          <a:p>
            <a:r>
              <a:rPr lang="nb-NO"/>
              <a:t>Oslo, dd.mm.yyyy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6E953B6-6F68-E621-F184-467E25816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-63720"/>
            <a:ext cx="2057400" cy="153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1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32316A8-2520-2CFD-627A-62D77CB02A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57" y="4796968"/>
            <a:ext cx="20574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3990BA13-52AF-0D85-828E-7A521DE0A57E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457257" y="457257"/>
            <a:ext cx="1202400" cy="29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6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70" r:id="rId5"/>
    <p:sldLayoutId id="2147483661" r:id="rId6"/>
    <p:sldLayoutId id="2147483662" r:id="rId7"/>
    <p:sldLayoutId id="2147483652" r:id="rId8"/>
    <p:sldLayoutId id="2147483671" r:id="rId9"/>
    <p:sldLayoutId id="2147483672" r:id="rId10"/>
    <p:sldLayoutId id="2147483673" r:id="rId11"/>
    <p:sldLayoutId id="2147483682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78" r:id="rId18"/>
    <p:sldLayoutId id="2147483679" r:id="rId19"/>
    <p:sldLayoutId id="2147483681" r:id="rId20"/>
    <p:sldLayoutId id="2147483654" r:id="rId21"/>
    <p:sldLayoutId id="2147483669" r:id="rId22"/>
    <p:sldLayoutId id="2147483655" r:id="rId23"/>
    <p:sldLayoutId id="2147483663" r:id="rId24"/>
    <p:sldLayoutId id="2147483664" r:id="rId25"/>
    <p:sldLayoutId id="2147483665" r:id="rId26"/>
    <p:sldLayoutId id="2147483666" r:id="rId27"/>
    <p:sldLayoutId id="2147483667" r:id="rId28"/>
    <p:sldLayoutId id="2147483668" r:id="rId29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0650" indent="-1206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400050" indent="-1206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630238" indent="-1206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896938" indent="-1206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206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3_F73FBA5E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808BFC-B71A-C9E5-5827-2A0376474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3702960" cy="664797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b-NO" kern="1200">
                <a:latin typeface="+mj-lt"/>
                <a:ea typeface="+mj-ea"/>
                <a:cs typeface="+mj-cs"/>
              </a:rPr>
              <a:t>Strømprisindeksen november 2023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CD328A-FCBF-98DB-A3A2-36A13A7E9980}"/>
              </a:ext>
            </a:extLst>
          </p:cNvPr>
          <p:cNvSpPr txBox="1"/>
          <p:nvPr/>
        </p:nvSpPr>
        <p:spPr>
          <a:xfrm>
            <a:off x="457257" y="2081047"/>
            <a:ext cx="3702960" cy="2148053"/>
          </a:xfrm>
          <a:prstGeom prst="rect">
            <a:avLst/>
          </a:prstGeom>
        </p:spPr>
        <p:txBody>
          <a:bodyPr rot="0" spcFirstLastPara="0" vertOverflow="overflow" horzOverflow="overflow" vert="horz" lIns="0" tIns="0" rIns="0" bIns="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800"/>
              <a:t>Strømregningen ble betydelig høyere i november. Det var svært kaldt da, og det førte til at både strømforbruket og strømprisene steg. </a:t>
            </a:r>
          </a:p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nb-NO" sz="800"/>
          </a:p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800"/>
              <a:t>I alle de fem norske prisområdene for strøm, vil gjennomsnittshusholdningen måtte betale mer enn 2000 kr for strømmen de brukte i november.  </a:t>
            </a:r>
          </a:p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nb-NO" sz="800"/>
          </a:p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800"/>
              <a:t>Strømforbruket var i november betydelig høyere i november enn i samme måned i fjor. I prisområdene NO1, NO2, NO3 og NO5 var forbruket rundt 30 prosent høyere, mens i NO4 var det 15 prosent høyere. </a:t>
            </a:r>
          </a:p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nb-NO" sz="800"/>
          </a:p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800"/>
              <a:t>Gjennomsnittlig spotpris i Sør-Norge i november var lavere enn i Tyskland, Nederland og England, men høyere enn i Sverige, Danmark og Finland.</a:t>
            </a:r>
          </a:p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nb-NO" sz="800"/>
          </a:p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nb-NO" sz="80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AC8519B-310F-D2CA-BE3D-69752A6AE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57" y="4796968"/>
            <a:ext cx="2057400" cy="153888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20EE8A8A-9F66-4500-8547-91D11C77B4B7}" type="slidenum">
              <a:rPr lang="nb-NO" smtClean="0"/>
              <a:pPr>
                <a:spcAft>
                  <a:spcPts val="600"/>
                </a:spcAft>
              </a:pPr>
              <a:t>1</a:t>
            </a:fld>
            <a:endParaRPr lang="nb-NO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D16337F-7BB8-ADE6-1F3A-174F65871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48638" y="0"/>
            <a:ext cx="2618152" cy="465449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6068879A-59D1-FF84-F087-3EEB8BFDF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Oslo, dd.mm.yyyy</a:t>
            </a:r>
          </a:p>
        </p:txBody>
      </p:sp>
    </p:spTree>
    <p:extLst>
      <p:ext uri="{BB962C8B-B14F-4D97-AF65-F5344CB8AC3E}">
        <p14:creationId xmlns:p14="http://schemas.microsoft.com/office/powerpoint/2010/main" val="3149972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787122A-4536-2BFE-134B-7186FF3A3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</a:t>
            </a:r>
            <a:r>
              <a:rPr lang="nb-NO" err="1"/>
              <a:t>dd.mm.yyyy</a:t>
            </a:r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0EB152C5-D1F6-A0FC-C7BA-61454D212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2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C9D230B1-551A-0E7A-96AB-ADE59A906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920" y="276847"/>
            <a:ext cx="5980160" cy="494406"/>
          </a:xfrm>
        </p:spPr>
        <p:txBody>
          <a:bodyPr/>
          <a:lstStyle/>
          <a:p>
            <a:r>
              <a:rPr lang="nb-NO">
                <a:solidFill>
                  <a:schemeClr val="accent5">
                    <a:lumMod val="75000"/>
                  </a:schemeClr>
                </a:solidFill>
                <a:cs typeface="Arial"/>
              </a:rPr>
              <a:t>Sammenlikning november-oktober</a:t>
            </a:r>
            <a:endParaRPr lang="nb-NO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04DCDA78-71F1-811A-A7B3-AF6C80100E58}"/>
              </a:ext>
            </a:extLst>
          </p:cNvPr>
          <p:cNvSpPr txBox="1"/>
          <p:nvPr/>
        </p:nvSpPr>
        <p:spPr>
          <a:xfrm>
            <a:off x="227086" y="981098"/>
            <a:ext cx="4575141" cy="5770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50">
                <a:solidFill>
                  <a:schemeClr val="accent2">
                    <a:lumMod val="50000"/>
                  </a:schemeClr>
                </a:solidFill>
              </a:rPr>
              <a:t>Både strømpriser og strømforbruk steg kraftig fra oktober til november i alle de fem norske prisområdene for strøm. Dermed steg også strømregningene.  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9A395F5D-33E9-D47C-47FF-ABC595DE2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2245" y="1598503"/>
            <a:ext cx="2169982" cy="2834976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48D81E10-A362-0BE0-5A29-09482A073F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57" y="1598502"/>
            <a:ext cx="2164637" cy="2834977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1AB5B9F3-8F6E-FB63-4035-D0B61CCAA3FF}"/>
              </a:ext>
            </a:extLst>
          </p:cNvPr>
          <p:cNvSpPr txBox="1"/>
          <p:nvPr/>
        </p:nvSpPr>
        <p:spPr>
          <a:xfrm>
            <a:off x="774239" y="4743576"/>
            <a:ext cx="39712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/>
              <a:t>Tall er norske kroner der ikke annet er oppgitt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D21B8C53-AA53-A852-4492-9BA4D601B04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920329" y="1358020"/>
            <a:ext cx="4196266" cy="327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45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787122A-4536-2BFE-134B-7186FF3A3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0EB152C5-D1F6-A0FC-C7BA-61454D212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3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C9D230B1-551A-0E7A-96AB-ADE59A906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612" y="449868"/>
            <a:ext cx="5359586" cy="664797"/>
          </a:xfrm>
        </p:spPr>
        <p:txBody>
          <a:bodyPr/>
          <a:lstStyle/>
          <a:p>
            <a:r>
              <a:rPr lang="nb-NO">
                <a:solidFill>
                  <a:schemeClr val="accent5">
                    <a:lumMod val="75000"/>
                  </a:schemeClr>
                </a:solidFill>
                <a:cs typeface="Arial"/>
              </a:rPr>
              <a:t>Sammenligning november 2022-2023</a:t>
            </a:r>
            <a:endParaRPr lang="nb-NO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C70556-B41D-FA15-EDBD-21B7105AEC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10665" y="1089215"/>
            <a:ext cx="4230182" cy="35323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3A123B-CC7B-438C-45B1-FD90C4A98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815" y="1875473"/>
            <a:ext cx="2010171" cy="2626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47D54D-3951-79FF-87AE-2650957066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1986" y="1875473"/>
            <a:ext cx="2010171" cy="2626190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A033AADF-D07F-262B-FDF8-3A80D13F93CB}"/>
              </a:ext>
            </a:extLst>
          </p:cNvPr>
          <p:cNvSpPr txBox="1"/>
          <p:nvPr/>
        </p:nvSpPr>
        <p:spPr>
          <a:xfrm>
            <a:off x="774239" y="4743576"/>
            <a:ext cx="39712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>
                <a:solidFill>
                  <a:schemeClr val="bg1"/>
                </a:solidFill>
              </a:rPr>
              <a:t>Tall er norske kroner der ikke annet er oppgitt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21531C8D-908F-3C5D-76AA-208A0DF8D559}"/>
              </a:ext>
            </a:extLst>
          </p:cNvPr>
          <p:cNvSpPr txBox="1"/>
          <p:nvPr/>
        </p:nvSpPr>
        <p:spPr>
          <a:xfrm>
            <a:off x="342766" y="994471"/>
            <a:ext cx="4638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>
                <a:solidFill>
                  <a:schemeClr val="accent1">
                    <a:lumMod val="60000"/>
                    <a:lumOff val="40000"/>
                  </a:schemeClr>
                </a:solidFill>
              </a:rPr>
              <a:t>I Midt- og Nord-Norge var både strømprisen og -forbruket i november høyere enn i samme måned i fjor. Økningen i strømregningen ble imidlertid begrenset av den endrede innretningen på strømstøtteordningen.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80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>
                <a:solidFill>
                  <a:schemeClr val="accent1">
                    <a:lumMod val="60000"/>
                    <a:lumOff val="40000"/>
                  </a:schemeClr>
                </a:solidFill>
              </a:rPr>
              <a:t>I de sørlige prisområdene har strømregningen økt til tross for noe lavere strømpriser enn i fjor. Dette skyldes svært lave temperaturer og derfor høyt strømforbruk.</a:t>
            </a:r>
          </a:p>
        </p:txBody>
      </p:sp>
    </p:spTree>
    <p:extLst>
      <p:ext uri="{BB962C8B-B14F-4D97-AF65-F5344CB8AC3E}">
        <p14:creationId xmlns:p14="http://schemas.microsoft.com/office/powerpoint/2010/main" val="4275014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9A5425B-7AF1-1FCB-F05D-DEFBAC6078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0"/>
            <a:ext cx="5438103" cy="4657748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4EAE05A-F727-0685-6F86-2AD507987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57" y="4796968"/>
            <a:ext cx="2057400" cy="15388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0EE8A8A-9F66-4500-8547-91D11C77B4B7}" type="slidenum">
              <a:rPr lang="nb-NO" smtClean="0"/>
              <a:pPr>
                <a:spcAft>
                  <a:spcPts val="600"/>
                </a:spcAft>
              </a:pPr>
              <a:t>4</a:t>
            </a:fld>
            <a:endParaRPr lang="nb-NO"/>
          </a:p>
        </p:txBody>
      </p:sp>
      <p:sp>
        <p:nvSpPr>
          <p:cNvPr id="27" name="Title 5">
            <a:extLst>
              <a:ext uri="{FF2B5EF4-FFF2-40B4-BE49-F238E27FC236}">
                <a16:creationId xmlns:a16="http://schemas.microsoft.com/office/drawing/2014/main" id="{D4479EF9-3012-3964-A9D0-6C16A3C0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803" y="398513"/>
            <a:ext cx="5774034" cy="664797"/>
          </a:xfrm>
        </p:spPr>
        <p:txBody>
          <a:bodyPr/>
          <a:lstStyle/>
          <a:p>
            <a:r>
              <a:rPr lang="nb-NO">
                <a:cs typeface="Arial"/>
              </a:rPr>
              <a:t>Hva forklarer strømprisene i november?</a:t>
            </a:r>
            <a:endParaRPr lang="nb-NO"/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2598B32B-A883-0F3D-57FD-5F9BDF19C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Oslo, dd.mm.yyyy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8A3EFEB1-D7F7-A46E-7DED-AE462CEAB1A0}"/>
              </a:ext>
            </a:extLst>
          </p:cNvPr>
          <p:cNvSpPr txBox="1"/>
          <p:nvPr/>
        </p:nvSpPr>
        <p:spPr>
          <a:xfrm>
            <a:off x="255778" y="1096325"/>
            <a:ext cx="2546302" cy="331616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000" b="1" kern="100">
                <a:ea typeface="Calibri"/>
                <a:cs typeface="Arial"/>
              </a:rPr>
              <a:t>Strømprisene i november nådde nesten fjorårets nivå.</a:t>
            </a:r>
            <a:endParaRPr lang="nb-NO" sz="1000" b="1" kern="100">
              <a:effectLst/>
              <a:ea typeface="Calibri"/>
              <a:cs typeface="Arial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1000" kern="100">
                <a:effectLst/>
                <a:ea typeface="Calibri"/>
                <a:cs typeface="Arial"/>
              </a:rPr>
              <a:t>Den viktigste årsaken til de høye strømprisene vi hadde i fjor var ekstremt høye gasspriser som en følge av Russlands invasjon av Ukraina.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1000" kern="100">
                <a:effectLst/>
                <a:ea typeface="Calibri"/>
                <a:cs typeface="Arial"/>
              </a:rPr>
              <a:t>I år er gassprisene betraktelig lavere, men likevel høyere enn det som har vært normalt historisk sett.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1000" kern="100">
                <a:ea typeface="Calibri"/>
                <a:cs typeface="Arial"/>
              </a:rPr>
              <a:t>Strømforbruket steg kraftig i november fordi det var svært kaldt. I november i fjor var forbruket betydelig lavere fordi været da var ganske mildt. 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1000" kern="100">
                <a:effectLst/>
                <a:ea typeface="Calibri" panose="020F0502020204030204" pitchFamily="34" charset="0"/>
                <a:cs typeface="Arial"/>
              </a:rPr>
              <a:t>Fyllingsnivået i norske magasiner er litt lavere enn mediannivå. Det var mye nedbør tidligere i høst, men mye av dette kom i deler av landet med lite magasinkapasitet. </a:t>
            </a:r>
            <a:endParaRPr lang="nb-NO" sz="1000" kern="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</a:pPr>
            <a:endParaRPr lang="nb-NO" sz="10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D1901E2F-AFF3-2F50-C7AA-0E8DFCDE0BD5}"/>
              </a:ext>
            </a:extLst>
          </p:cNvPr>
          <p:cNvSpPr txBox="1"/>
          <p:nvPr/>
        </p:nvSpPr>
        <p:spPr>
          <a:xfrm>
            <a:off x="2802079" y="1096326"/>
            <a:ext cx="2546303" cy="314682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000" b="1" kern="100">
                <a:ea typeface="Calibri"/>
                <a:cs typeface="Arial"/>
              </a:rPr>
              <a:t>Den viktigste grunnen til de høye strømregningene er høyt strømforbruk.</a:t>
            </a:r>
            <a:endParaRPr lang="nb-NO" sz="1000" b="1" kern="100">
              <a:effectLst/>
              <a:ea typeface="Calibri"/>
              <a:cs typeface="Arial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1000" kern="100">
                <a:ea typeface="Calibri"/>
                <a:cs typeface="Arial"/>
              </a:rPr>
              <a:t>Mesteparten av strømmen i husholdninger går til oppvarming. Det kalde været gjør at vi bruker langt mer strøm på oppvarming.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1000" kern="100">
                <a:ea typeface="Calibri"/>
                <a:cs typeface="Arial"/>
              </a:rPr>
              <a:t>Årets november var den kaldeste siden 2010. Det var over 3 grader kaldere enn normalt. Fjorårets november var relativt mild. Derfor var det gjennomsnittlige strømforbruket omtrent en tredjedel høyere i november enn samme måned i fjor.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1000" kern="100">
                <a:ea typeface="Calibri"/>
                <a:cs typeface="Arial"/>
              </a:rPr>
              <a:t>Strømstøtteordningen reduserer prisen forbrukere betaler for strømmen, og fører antakelig også til et noe høyere strømforbruk.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nb-NO" sz="1000" kern="100">
              <a:effectLst/>
              <a:ea typeface="Calibri"/>
              <a:cs typeface="Arial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DD2A1DB-03B4-A540-E2CF-68A1C96AF1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2266" y="1063310"/>
            <a:ext cx="2875550" cy="359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28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57FE68-9AD6-C6A4-DF08-975433BCF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Utviklingen fremover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502D30A-3FAE-781C-EE25-B4A797F38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6" y="1806206"/>
            <a:ext cx="4030400" cy="2737307"/>
          </a:xfrm>
          <a:ln>
            <a:noFill/>
          </a:ln>
        </p:spPr>
        <p:txBody>
          <a:bodyPr vert="horz" lIns="0" tIns="0" rIns="0" bIns="0" rtlCol="0" anchor="t">
            <a:normAutofit/>
          </a:bodyPr>
          <a:lstStyle/>
          <a:p>
            <a:endParaRPr lang="nb-NO" sz="1000">
              <a:cs typeface="Arial"/>
            </a:endParaRPr>
          </a:p>
          <a:p>
            <a:pPr lvl="1"/>
            <a:endParaRPr lang="nb-NO"/>
          </a:p>
          <a:p>
            <a:endParaRPr lang="nb-NO"/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069DBE61-8E0F-73A1-15C4-6F6A92217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E333035-272F-954D-1DE2-3EA90053F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5</a:t>
            </a:fld>
            <a:endParaRPr lang="nb-NO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B670F3-F503-EDCF-4447-49EB9200B55E}"/>
              </a:ext>
            </a:extLst>
          </p:cNvPr>
          <p:cNvSpPr txBox="1"/>
          <p:nvPr/>
        </p:nvSpPr>
        <p:spPr>
          <a:xfrm>
            <a:off x="458782" y="1646322"/>
            <a:ext cx="6462625" cy="20928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nb-NO" sz="1300">
                <a:cs typeface="Arial" panose="020B0604020202020204"/>
              </a:rPr>
              <a:t>Sammenliknet med november, har vi hatt relativt mildt vær hittil i desember. Temperaturutviklingen resten av vinteren vil være viktig for utviklingen i forbruk og dermed også strømprisen.</a:t>
            </a:r>
            <a:endParaRPr lang="en-US">
              <a:cs typeface="Arial" panose="020B0604020202020204"/>
            </a:endParaRPr>
          </a:p>
          <a:p>
            <a:pPr marL="285750" indent="-285750">
              <a:buFont typeface="Arial"/>
              <a:buChar char="•"/>
            </a:pPr>
            <a:r>
              <a:rPr lang="nb-NO" sz="1300">
                <a:cs typeface="Arial" panose="020B0604020202020204"/>
              </a:rPr>
              <a:t>De nåværende prisene (per 12. desember) på strømkontrakter med levering nå i vinter på den finansielle kraftbørsen </a:t>
            </a:r>
            <a:r>
              <a:rPr lang="nb-NO" sz="1300" err="1">
                <a:cs typeface="Arial" panose="020B0604020202020204"/>
              </a:rPr>
              <a:t>Nasdaq</a:t>
            </a:r>
            <a:r>
              <a:rPr lang="nb-NO" sz="1300">
                <a:cs typeface="Arial" panose="020B0604020202020204"/>
              </a:rPr>
              <a:t> indikerer at det er en forventning om at strømprisene holder seg på omtrent samme nivå som i november resten av vinteren.</a:t>
            </a:r>
            <a:endParaRPr lang="nb-NO">
              <a:cs typeface="Arial" panose="020B0604020202020204"/>
            </a:endParaRPr>
          </a:p>
          <a:p>
            <a:pPr marL="285750" indent="-285750">
              <a:buFont typeface="Arial"/>
              <a:buChar char="•"/>
            </a:pPr>
            <a:r>
              <a:rPr lang="nb-NO" sz="1300">
                <a:cs typeface="Arial" panose="020B0604020202020204"/>
              </a:rPr>
              <a:t>Høyt strømforbruk har ført til stor </a:t>
            </a:r>
            <a:r>
              <a:rPr lang="nb-NO" sz="1300" err="1">
                <a:cs typeface="Arial" panose="020B0604020202020204"/>
              </a:rPr>
              <a:t>nedtapping</a:t>
            </a:r>
            <a:r>
              <a:rPr lang="nb-NO" sz="1300">
                <a:cs typeface="Arial" panose="020B0604020202020204"/>
              </a:rPr>
              <a:t> av vannmagasinene. Nå er fyllingsgraden under normalnivået for årstiden, og lavere enn på samme tid i fjor.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30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4814883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58FB50-410A-3285-F6DF-1456E2051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294" y="351644"/>
            <a:ext cx="5308349" cy="664797"/>
          </a:xfrm>
        </p:spPr>
        <p:txBody>
          <a:bodyPr/>
          <a:lstStyle/>
          <a:p>
            <a:r>
              <a:rPr lang="nb-NO"/>
              <a:t>Strømregningene i 2023</a:t>
            </a:r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5246CA24-03EC-F3F0-0086-8C069260E7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6266" y="889093"/>
            <a:ext cx="6968534" cy="3596642"/>
          </a:xfr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23B6FC3-BD56-8581-CE7A-1CD46DFE9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74E726B-A716-BC9E-FB7D-3A7DC8C82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3647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13922F-444B-9587-AFC4-5C4C6A8D8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423" y="426320"/>
            <a:ext cx="5777094" cy="494406"/>
          </a:xfrm>
        </p:spPr>
        <p:txBody>
          <a:bodyPr/>
          <a:lstStyle/>
          <a:p>
            <a:r>
              <a:rPr lang="nb-NO">
                <a:cs typeface="Arial"/>
              </a:rPr>
              <a:t>Vedlegg 1: Detaljert regning for november</a:t>
            </a:r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B2C698D7-E915-EED2-0D1D-8D9A15B54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9D0095D8-72B6-43FF-9307-B3808DE88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7</a:t>
            </a:fld>
            <a:endParaRPr lang="nb-NO"/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08E89037-2C15-7BA4-E420-580B2668841D}"/>
              </a:ext>
            </a:extLst>
          </p:cNvPr>
          <p:cNvSpPr/>
          <p:nvPr/>
        </p:nvSpPr>
        <p:spPr>
          <a:xfrm>
            <a:off x="7249362" y="1260314"/>
            <a:ext cx="1566518" cy="619951"/>
          </a:xfrm>
          <a:prstGeom prst="wedgeRectCallout">
            <a:avLst>
              <a:gd name="adj1" fmla="val -75087"/>
              <a:gd name="adj2" fmla="val 5458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800">
                <a:cs typeface="Arial"/>
              </a:rPr>
              <a:t>Dette er hva kraftprodusentene får betalt for strømmen</a:t>
            </a:r>
          </a:p>
        </p:txBody>
      </p:sp>
      <p:sp>
        <p:nvSpPr>
          <p:cNvPr id="3" name="Snakkeboble: rektangel 2">
            <a:extLst>
              <a:ext uri="{FF2B5EF4-FFF2-40B4-BE49-F238E27FC236}">
                <a16:creationId xmlns:a16="http://schemas.microsoft.com/office/drawing/2014/main" id="{127DA9E0-2CEF-FE7D-6AE9-33C8E0D6BC4E}"/>
              </a:ext>
            </a:extLst>
          </p:cNvPr>
          <p:cNvSpPr/>
          <p:nvPr/>
        </p:nvSpPr>
        <p:spPr>
          <a:xfrm>
            <a:off x="7249362" y="2092659"/>
            <a:ext cx="1631164" cy="338904"/>
          </a:xfrm>
          <a:prstGeom prst="wedgeRectCallout">
            <a:avLst>
              <a:gd name="adj1" fmla="val -74530"/>
              <a:gd name="adj2" fmla="val 454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/>
              <a:t>Dette er strømleverandørens påslag på strømregningen</a:t>
            </a:r>
          </a:p>
        </p:txBody>
      </p:sp>
      <p:sp>
        <p:nvSpPr>
          <p:cNvPr id="4" name="Speech Bubble: Rectangle 10">
            <a:extLst>
              <a:ext uri="{FF2B5EF4-FFF2-40B4-BE49-F238E27FC236}">
                <a16:creationId xmlns:a16="http://schemas.microsoft.com/office/drawing/2014/main" id="{113A1B97-60AB-A82D-7695-603B4FDE308B}"/>
              </a:ext>
            </a:extLst>
          </p:cNvPr>
          <p:cNvSpPr/>
          <p:nvPr/>
        </p:nvSpPr>
        <p:spPr>
          <a:xfrm>
            <a:off x="7238094" y="3321766"/>
            <a:ext cx="1566518" cy="529670"/>
          </a:xfrm>
          <a:prstGeom prst="wedgeRectCallout">
            <a:avLst>
              <a:gd name="adj1" fmla="val -72215"/>
              <a:gd name="adj2" fmla="val 542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800">
                <a:cs typeface="Arial"/>
              </a:rPr>
              <a:t>Finnmark og deler av Troms har fritak for el-avgift</a:t>
            </a:r>
            <a:endParaRPr lang="nb-NO" sz="800"/>
          </a:p>
        </p:txBody>
      </p:sp>
      <p:sp>
        <p:nvSpPr>
          <p:cNvPr id="6" name="Speech Bubble: Rectangle 10">
            <a:extLst>
              <a:ext uri="{FF2B5EF4-FFF2-40B4-BE49-F238E27FC236}">
                <a16:creationId xmlns:a16="http://schemas.microsoft.com/office/drawing/2014/main" id="{43281BD6-61B8-4DBB-3558-178E91D04924}"/>
              </a:ext>
            </a:extLst>
          </p:cNvPr>
          <p:cNvSpPr/>
          <p:nvPr/>
        </p:nvSpPr>
        <p:spPr>
          <a:xfrm>
            <a:off x="7238094" y="2555875"/>
            <a:ext cx="1566518" cy="529670"/>
          </a:xfrm>
          <a:prstGeom prst="wedgeRectCallout">
            <a:avLst>
              <a:gd name="adj1" fmla="val -72688"/>
              <a:gd name="adj2" fmla="val -2699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>
                <a:cs typeface="Arial"/>
              </a:rPr>
              <a:t>Dette går til nettselskapet for å bygge, drifte og vedlikeholde strømnettet</a:t>
            </a:r>
            <a:endParaRPr lang="nb-NO" sz="800"/>
          </a:p>
        </p:txBody>
      </p:sp>
      <p:sp>
        <p:nvSpPr>
          <p:cNvPr id="27" name="Snakkeboble: rektangel 26">
            <a:extLst>
              <a:ext uri="{FF2B5EF4-FFF2-40B4-BE49-F238E27FC236}">
                <a16:creationId xmlns:a16="http://schemas.microsoft.com/office/drawing/2014/main" id="{1D503F1E-631A-06BB-9FA6-AB5D4E68E9D8}"/>
              </a:ext>
            </a:extLst>
          </p:cNvPr>
          <p:cNvSpPr/>
          <p:nvPr/>
        </p:nvSpPr>
        <p:spPr>
          <a:xfrm>
            <a:off x="7205771" y="3899861"/>
            <a:ext cx="1631164" cy="338904"/>
          </a:xfrm>
          <a:prstGeom prst="wedgeRectCallout">
            <a:avLst>
              <a:gd name="adj1" fmla="val -69090"/>
              <a:gd name="adj2" fmla="val 2010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/>
              <a:t>Nord-Norge har fritak for MVA på strøm</a:t>
            </a:r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C053FE77-EC44-A8E4-7B92-D229DC64FB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596626"/>
              </p:ext>
            </p:extLst>
          </p:nvPr>
        </p:nvGraphicFramePr>
        <p:xfrm>
          <a:off x="295796" y="1018718"/>
          <a:ext cx="6576715" cy="364659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022575">
                  <a:extLst>
                    <a:ext uri="{9D8B030D-6E8A-4147-A177-3AD203B41FA5}">
                      <a16:colId xmlns:a16="http://schemas.microsoft.com/office/drawing/2014/main" val="3872491451"/>
                    </a:ext>
                  </a:extLst>
                </a:gridCol>
                <a:gridCol w="910828">
                  <a:extLst>
                    <a:ext uri="{9D8B030D-6E8A-4147-A177-3AD203B41FA5}">
                      <a16:colId xmlns:a16="http://schemas.microsoft.com/office/drawing/2014/main" val="3091820855"/>
                    </a:ext>
                  </a:extLst>
                </a:gridCol>
                <a:gridCol w="910828">
                  <a:extLst>
                    <a:ext uri="{9D8B030D-6E8A-4147-A177-3AD203B41FA5}">
                      <a16:colId xmlns:a16="http://schemas.microsoft.com/office/drawing/2014/main" val="2073293594"/>
                    </a:ext>
                  </a:extLst>
                </a:gridCol>
                <a:gridCol w="910828">
                  <a:extLst>
                    <a:ext uri="{9D8B030D-6E8A-4147-A177-3AD203B41FA5}">
                      <a16:colId xmlns:a16="http://schemas.microsoft.com/office/drawing/2014/main" val="3746243117"/>
                    </a:ext>
                  </a:extLst>
                </a:gridCol>
                <a:gridCol w="910828">
                  <a:extLst>
                    <a:ext uri="{9D8B030D-6E8A-4147-A177-3AD203B41FA5}">
                      <a16:colId xmlns:a16="http://schemas.microsoft.com/office/drawing/2014/main" val="2852524272"/>
                    </a:ext>
                  </a:extLst>
                </a:gridCol>
                <a:gridCol w="910828">
                  <a:extLst>
                    <a:ext uri="{9D8B030D-6E8A-4147-A177-3AD203B41FA5}">
                      <a16:colId xmlns:a16="http://schemas.microsoft.com/office/drawing/2014/main" val="3166766990"/>
                    </a:ext>
                  </a:extLst>
                </a:gridCol>
              </a:tblGrid>
              <a:tr h="24310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Prisområde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nb-NO" sz="800" b="1" u="none" strike="noStrike">
                          <a:effectLst/>
                        </a:rPr>
                        <a:t>NO1</a:t>
                      </a: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nb-NO" sz="800" b="1" u="none" strike="noStrike">
                          <a:effectLst/>
                        </a:rPr>
                        <a:t>NO2</a:t>
                      </a: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nb-NO" sz="800" b="1" u="none" strike="noStrike">
                          <a:effectLst/>
                        </a:rPr>
                        <a:t>NO3</a:t>
                      </a: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nb-NO" sz="800" b="1" u="none" strike="noStrike">
                          <a:effectLst/>
                        </a:rPr>
                        <a:t>NO4</a:t>
                      </a: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nb-NO" sz="800" b="1" u="none" strike="noStrike">
                          <a:effectLst/>
                        </a:rPr>
                        <a:t>NO5</a:t>
                      </a: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677573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Gjennomsnittlig forbruk (KWh)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1596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1524</a:t>
                      </a: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1729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2238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1466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264247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Strømregning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1819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1739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1277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1581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1674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5251635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800" u="none" strike="noStrike">
                          <a:effectLst/>
                        </a:rPr>
                        <a:t>Strømpris ekskl. påslag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1699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1622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1151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1430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1561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189395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Fastpris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40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40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40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40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40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44017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Påslag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80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76</a:t>
                      </a: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86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112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73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304424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Nettleie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422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479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432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510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531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185540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Energiledd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270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301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269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286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366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79590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Kapasitetsledd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152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179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163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224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165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520602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Avgifter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896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875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791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nb-NO" sz="800" b="1" u="none" strike="noStrike">
                          <a:effectLst/>
                        </a:rPr>
                        <a:t>377</a:t>
                      </a:r>
                      <a:endParaRPr lang="en-US"/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860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3772575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El-avgift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253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241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274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354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232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1656381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ENOVA-avgift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16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4798743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MVA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627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619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500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613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5342197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Strømstøtte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-700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-668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-314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-323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-643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664985"/>
                  </a:ext>
                </a:extLst>
              </a:tr>
              <a:tr h="24310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Totalt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2438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2425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2186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2145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2422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0375235"/>
                  </a:ext>
                </a:extLst>
              </a:tr>
            </a:tbl>
          </a:graphicData>
        </a:graphic>
      </p:graphicFrame>
      <p:sp>
        <p:nvSpPr>
          <p:cNvPr id="9" name="TekstSylinder 8">
            <a:extLst>
              <a:ext uri="{FF2B5EF4-FFF2-40B4-BE49-F238E27FC236}">
                <a16:creationId xmlns:a16="http://schemas.microsoft.com/office/drawing/2014/main" id="{900DDBDD-1832-6A0C-F937-3CBEE583917D}"/>
              </a:ext>
            </a:extLst>
          </p:cNvPr>
          <p:cNvSpPr txBox="1"/>
          <p:nvPr/>
        </p:nvSpPr>
        <p:spPr>
          <a:xfrm>
            <a:off x="774239" y="4743576"/>
            <a:ext cx="39712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/>
              <a:t>Tall er norske kroner der ikke annet er oppgitt</a:t>
            </a:r>
          </a:p>
        </p:txBody>
      </p:sp>
    </p:spTree>
    <p:extLst>
      <p:ext uri="{BB962C8B-B14F-4D97-AF65-F5344CB8AC3E}">
        <p14:creationId xmlns:p14="http://schemas.microsoft.com/office/powerpoint/2010/main" val="362544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156261-E1C9-2286-1892-F2CC3F37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Vedlegg 2: Detaljerte sammenligninger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1C49259-E8DF-C4CD-6DCB-0BF59C947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534897E-F465-C561-2DE7-E7BB40E3D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8</a:t>
            </a:fld>
            <a:endParaRPr lang="nb-NO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79F75359-ED9D-F479-CEAD-2596391E38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824651"/>
              </p:ext>
            </p:extLst>
          </p:nvPr>
        </p:nvGraphicFramePr>
        <p:xfrm>
          <a:off x="4604826" y="576776"/>
          <a:ext cx="4403341" cy="1886880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1354186">
                  <a:extLst>
                    <a:ext uri="{9D8B030D-6E8A-4147-A177-3AD203B41FA5}">
                      <a16:colId xmlns:a16="http://schemas.microsoft.com/office/drawing/2014/main" val="1353028639"/>
                    </a:ext>
                  </a:extLst>
                </a:gridCol>
                <a:gridCol w="609831">
                  <a:extLst>
                    <a:ext uri="{9D8B030D-6E8A-4147-A177-3AD203B41FA5}">
                      <a16:colId xmlns:a16="http://schemas.microsoft.com/office/drawing/2014/main" val="3887384227"/>
                    </a:ext>
                  </a:extLst>
                </a:gridCol>
                <a:gridCol w="609831">
                  <a:extLst>
                    <a:ext uri="{9D8B030D-6E8A-4147-A177-3AD203B41FA5}">
                      <a16:colId xmlns:a16="http://schemas.microsoft.com/office/drawing/2014/main" val="3819596057"/>
                    </a:ext>
                  </a:extLst>
                </a:gridCol>
                <a:gridCol w="609831">
                  <a:extLst>
                    <a:ext uri="{9D8B030D-6E8A-4147-A177-3AD203B41FA5}">
                      <a16:colId xmlns:a16="http://schemas.microsoft.com/office/drawing/2014/main" val="1969380187"/>
                    </a:ext>
                  </a:extLst>
                </a:gridCol>
                <a:gridCol w="609831">
                  <a:extLst>
                    <a:ext uri="{9D8B030D-6E8A-4147-A177-3AD203B41FA5}">
                      <a16:colId xmlns:a16="http://schemas.microsoft.com/office/drawing/2014/main" val="1996182019"/>
                    </a:ext>
                  </a:extLst>
                </a:gridCol>
                <a:gridCol w="609831">
                  <a:extLst>
                    <a:ext uri="{9D8B030D-6E8A-4147-A177-3AD203B41FA5}">
                      <a16:colId xmlns:a16="http://schemas.microsoft.com/office/drawing/2014/main" val="102437337"/>
                    </a:ext>
                  </a:extLst>
                </a:gridCol>
              </a:tblGrid>
              <a:tr h="202238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November 2022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NO1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NO2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NO3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NO4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NO5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492318"/>
                  </a:ext>
                </a:extLst>
              </a:tr>
              <a:tr h="26897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Gjennomsnittlig forbruk (kWh)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1197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1177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1350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1942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1168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705063"/>
                  </a:ext>
                </a:extLst>
              </a:tr>
              <a:tr h="202238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Strømregning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1471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1449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987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1023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1436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3428501"/>
                  </a:ext>
                </a:extLst>
              </a:tr>
              <a:tr h="202238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Strømpris ekskl. påslag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1371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1351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879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886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1338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7513087"/>
                  </a:ext>
                </a:extLst>
              </a:tr>
              <a:tr h="202238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Nettleie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334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444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343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446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352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573227"/>
                  </a:ext>
                </a:extLst>
              </a:tr>
              <a:tr h="202238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Kapasitetsledd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160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206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174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214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100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0354667"/>
                  </a:ext>
                </a:extLst>
              </a:tr>
              <a:tr h="202238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Avgifter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697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715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609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319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687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8840989"/>
                  </a:ext>
                </a:extLst>
              </a:tr>
              <a:tr h="202238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Strømstøtte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-573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-567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-559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8275660"/>
                  </a:ext>
                </a:extLst>
              </a:tr>
              <a:tr h="202238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Totalt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1929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2042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1939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1787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1916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0014935"/>
                  </a:ext>
                </a:extLst>
              </a:tr>
            </a:tbl>
          </a:graphicData>
        </a:graphic>
      </p:graphicFrame>
      <p:graphicFrame>
        <p:nvGraphicFramePr>
          <p:cNvPr id="9" name="Plassholder for innhold 12">
            <a:extLst>
              <a:ext uri="{FF2B5EF4-FFF2-40B4-BE49-F238E27FC236}">
                <a16:creationId xmlns:a16="http://schemas.microsoft.com/office/drawing/2014/main" id="{C1091F65-F5A8-2051-2802-941821EE37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6246132"/>
              </p:ext>
            </p:extLst>
          </p:nvPr>
        </p:nvGraphicFramePr>
        <p:xfrm>
          <a:off x="4604826" y="2463654"/>
          <a:ext cx="4403341" cy="1960146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354186">
                  <a:extLst>
                    <a:ext uri="{9D8B030D-6E8A-4147-A177-3AD203B41FA5}">
                      <a16:colId xmlns:a16="http://schemas.microsoft.com/office/drawing/2014/main" val="1731190772"/>
                    </a:ext>
                  </a:extLst>
                </a:gridCol>
                <a:gridCol w="609831">
                  <a:extLst>
                    <a:ext uri="{9D8B030D-6E8A-4147-A177-3AD203B41FA5}">
                      <a16:colId xmlns:a16="http://schemas.microsoft.com/office/drawing/2014/main" val="1621510960"/>
                    </a:ext>
                  </a:extLst>
                </a:gridCol>
                <a:gridCol w="609831">
                  <a:extLst>
                    <a:ext uri="{9D8B030D-6E8A-4147-A177-3AD203B41FA5}">
                      <a16:colId xmlns:a16="http://schemas.microsoft.com/office/drawing/2014/main" val="2482938090"/>
                    </a:ext>
                  </a:extLst>
                </a:gridCol>
                <a:gridCol w="609831">
                  <a:extLst>
                    <a:ext uri="{9D8B030D-6E8A-4147-A177-3AD203B41FA5}">
                      <a16:colId xmlns:a16="http://schemas.microsoft.com/office/drawing/2014/main" val="3406244223"/>
                    </a:ext>
                  </a:extLst>
                </a:gridCol>
                <a:gridCol w="609831">
                  <a:extLst>
                    <a:ext uri="{9D8B030D-6E8A-4147-A177-3AD203B41FA5}">
                      <a16:colId xmlns:a16="http://schemas.microsoft.com/office/drawing/2014/main" val="1530043582"/>
                    </a:ext>
                  </a:extLst>
                </a:gridCol>
                <a:gridCol w="609831">
                  <a:extLst>
                    <a:ext uri="{9D8B030D-6E8A-4147-A177-3AD203B41FA5}">
                      <a16:colId xmlns:a16="http://schemas.microsoft.com/office/drawing/2014/main" val="4003246039"/>
                    </a:ext>
                  </a:extLst>
                </a:gridCol>
              </a:tblGrid>
              <a:tr h="354574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November 2023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NO1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NO2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NO3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NO4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NO5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4906107"/>
                  </a:ext>
                </a:extLst>
              </a:tr>
              <a:tr h="349282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Gjennomsnittlig forbruk (kWh)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1596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1524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1729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2238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1466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537582"/>
                  </a:ext>
                </a:extLst>
              </a:tr>
              <a:tr h="18529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Strømregning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1819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1739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1277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1581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1674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45918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Strømpris ekskl. påslag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1699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1622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1151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1430</a:t>
                      </a: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1561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6345071"/>
                  </a:ext>
                </a:extLst>
              </a:tr>
              <a:tr h="175357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Nettleie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422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479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432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510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531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444479"/>
                  </a:ext>
                </a:extLst>
              </a:tr>
              <a:tr h="175357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Kapasitetsledd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152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179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163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224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165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6052948"/>
                  </a:ext>
                </a:extLst>
              </a:tr>
              <a:tr h="183858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Avgifter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896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875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791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377</a:t>
                      </a: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860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7271574"/>
                  </a:ext>
                </a:extLst>
              </a:tr>
              <a:tr h="178191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Strømstøtte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-700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-668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-314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-323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-643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8961509"/>
                  </a:ext>
                </a:extLst>
              </a:tr>
              <a:tr h="175357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Totalt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2438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2425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2186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2145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2422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127730"/>
                  </a:ext>
                </a:extLst>
              </a:tr>
            </a:tbl>
          </a:graphicData>
        </a:graphic>
      </p:graphicFrame>
      <p:graphicFrame>
        <p:nvGraphicFramePr>
          <p:cNvPr id="10" name="Plassholder for innhold 12">
            <a:extLst>
              <a:ext uri="{FF2B5EF4-FFF2-40B4-BE49-F238E27FC236}">
                <a16:creationId xmlns:a16="http://schemas.microsoft.com/office/drawing/2014/main" id="{CEB7D326-5E97-0CD5-17A6-608A6A77B0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0902533"/>
              </p:ext>
            </p:extLst>
          </p:nvPr>
        </p:nvGraphicFramePr>
        <p:xfrm>
          <a:off x="191095" y="2463654"/>
          <a:ext cx="4413731" cy="1961803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1357381">
                  <a:extLst>
                    <a:ext uri="{9D8B030D-6E8A-4147-A177-3AD203B41FA5}">
                      <a16:colId xmlns:a16="http://schemas.microsoft.com/office/drawing/2014/main" val="1731190772"/>
                    </a:ext>
                  </a:extLst>
                </a:gridCol>
                <a:gridCol w="611270">
                  <a:extLst>
                    <a:ext uri="{9D8B030D-6E8A-4147-A177-3AD203B41FA5}">
                      <a16:colId xmlns:a16="http://schemas.microsoft.com/office/drawing/2014/main" val="1621510960"/>
                    </a:ext>
                  </a:extLst>
                </a:gridCol>
                <a:gridCol w="611270">
                  <a:extLst>
                    <a:ext uri="{9D8B030D-6E8A-4147-A177-3AD203B41FA5}">
                      <a16:colId xmlns:a16="http://schemas.microsoft.com/office/drawing/2014/main" val="2482938090"/>
                    </a:ext>
                  </a:extLst>
                </a:gridCol>
                <a:gridCol w="611270">
                  <a:extLst>
                    <a:ext uri="{9D8B030D-6E8A-4147-A177-3AD203B41FA5}">
                      <a16:colId xmlns:a16="http://schemas.microsoft.com/office/drawing/2014/main" val="3406244223"/>
                    </a:ext>
                  </a:extLst>
                </a:gridCol>
                <a:gridCol w="611270">
                  <a:extLst>
                    <a:ext uri="{9D8B030D-6E8A-4147-A177-3AD203B41FA5}">
                      <a16:colId xmlns:a16="http://schemas.microsoft.com/office/drawing/2014/main" val="1530043582"/>
                    </a:ext>
                  </a:extLst>
                </a:gridCol>
                <a:gridCol w="611270">
                  <a:extLst>
                    <a:ext uri="{9D8B030D-6E8A-4147-A177-3AD203B41FA5}">
                      <a16:colId xmlns:a16="http://schemas.microsoft.com/office/drawing/2014/main" val="4003246039"/>
                    </a:ext>
                  </a:extLst>
                </a:gridCol>
              </a:tblGrid>
              <a:tr h="350938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Oktober 2023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NO1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NO2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NO3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NO4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NO5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906107"/>
                  </a:ext>
                </a:extLst>
              </a:tr>
              <a:tr h="350938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Gjennomsnittlig forbruk (kWh)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1196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1180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1360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1894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1200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537582"/>
                  </a:ext>
                </a:extLst>
              </a:tr>
              <a:tr h="179447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Strømregning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625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704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334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446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621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459180"/>
                  </a:ext>
                </a:extLst>
              </a:tr>
              <a:tr h="18324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800" u="none" strike="noStrike">
                          <a:effectLst/>
                        </a:rPr>
                        <a:t>Strømpris ekskl. påslag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525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605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226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311</a:t>
                      </a: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521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345071"/>
                  </a:ext>
                </a:extLst>
              </a:tr>
              <a:tr h="179447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Nettleie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299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400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374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466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399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44479"/>
                  </a:ext>
                </a:extLst>
              </a:tr>
              <a:tr h="179447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Kapasitetsledd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96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167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163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224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100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052948"/>
                  </a:ext>
                </a:extLst>
              </a:tr>
              <a:tr h="179447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Avgifter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483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524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463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319</a:t>
                      </a: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508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271574"/>
                  </a:ext>
                </a:extLst>
              </a:tr>
              <a:tr h="179447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Strømstøtte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-84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-84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-8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-9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-78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961509"/>
                  </a:ext>
                </a:extLst>
              </a:tr>
              <a:tr h="179447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Totalt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1322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1545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1163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1221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1451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27730"/>
                  </a:ext>
                </a:extLst>
              </a:tr>
            </a:tbl>
          </a:graphicData>
        </a:graphic>
      </p:graphicFrame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7A60D7B-702C-A706-64FD-CDEEDECD6266}"/>
              </a:ext>
            </a:extLst>
          </p:cNvPr>
          <p:cNvSpPr txBox="1"/>
          <p:nvPr/>
        </p:nvSpPr>
        <p:spPr>
          <a:xfrm>
            <a:off x="755121" y="4743107"/>
            <a:ext cx="82530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>
                <a:solidFill>
                  <a:schemeClr val="accent2">
                    <a:lumMod val="50000"/>
                  </a:schemeClr>
                </a:solidFill>
              </a:rPr>
              <a:t>Kun regningsposter som varierer fra måned til måned, tall er norske kroner der ikke annet er oppgitt</a:t>
            </a:r>
          </a:p>
        </p:txBody>
      </p:sp>
    </p:spTree>
    <p:extLst>
      <p:ext uri="{BB962C8B-B14F-4D97-AF65-F5344CB8AC3E}">
        <p14:creationId xmlns:p14="http://schemas.microsoft.com/office/powerpoint/2010/main" val="4169780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1DC7983-AF56-DA6E-FD76-B992BE953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D8E7AAE4-9C48-F891-CECC-311D27CEB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9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E9729696-B0DE-A8A9-6827-7D49787D4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Hva er strømprisindeksen?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B2E2DCC4-3775-3A0B-A70F-0A1A7ADFC6B2}"/>
              </a:ext>
            </a:extLst>
          </p:cNvPr>
          <p:cNvSpPr txBox="1">
            <a:spLocks/>
          </p:cNvSpPr>
          <p:nvPr/>
        </p:nvSpPr>
        <p:spPr>
          <a:xfrm>
            <a:off x="457257" y="1951308"/>
            <a:ext cx="5676565" cy="233933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100" kern="100">
                <a:ea typeface="Calibri" panose="020F0502020204030204" pitchFamily="34" charset="0"/>
                <a:cs typeface="Times New Roman" panose="02020603050405020304" pitchFamily="18" charset="0"/>
              </a:rPr>
              <a:t>Fornybar Norges strømprisindeks viser hva en gjennomsnittlig husholdning i hvert av de fem norske prisområdene for strøm kan regne med å betale i strømregning, sammenliknet med forrige måned og samme måned forrige år. 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100" kern="100">
                <a:ea typeface="Calibri" panose="020F0502020204030204" pitchFamily="34" charset="0"/>
                <a:cs typeface="Times New Roman" panose="02020603050405020304" pitchFamily="18" charset="0"/>
              </a:rPr>
              <a:t>Regnestykket er basert på faktiske priser og gjennomsnittlig forbruk i de fem prisområdene, samt nettleie og avgifter. For strømpris er det tatt utgangspunkt i en vanlig spotprisavtale med et påslag på 5 øre/kWh og 40 kroner i fast månedsbeløp. Nettleie er basert på et vektet gjennomsnitt av prisene til de største nettselskapene i hvert prisområde. Tallene er innhentet fra Nord Pool, </a:t>
            </a:r>
            <a:r>
              <a:rPr lang="nb-NO" sz="1100" kern="100" err="1">
                <a:ea typeface="Calibri" panose="020F0502020204030204" pitchFamily="34" charset="0"/>
                <a:cs typeface="Times New Roman" panose="02020603050405020304" pitchFamily="18" charset="0"/>
              </a:rPr>
              <a:t>Elhub</a:t>
            </a:r>
            <a:r>
              <a:rPr lang="nb-NO" sz="1100" kern="100">
                <a:ea typeface="Calibri" panose="020F0502020204030204" pitchFamily="34" charset="0"/>
                <a:cs typeface="Times New Roman" panose="02020603050405020304" pitchFamily="18" charset="0"/>
              </a:rPr>
              <a:t> og nettselskapene. 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100" kern="100">
                <a:ea typeface="Calibri" panose="020F0502020204030204" pitchFamily="34" charset="0"/>
                <a:cs typeface="Times New Roman" panose="02020603050405020304" pitchFamily="18" charset="0"/>
              </a:rPr>
              <a:t>Hensikten med den nye strømprisindeksen er å gi norske strømkunder bedre innblikk i hvordan prisene utvikler seg over tid, hva som påvirker prisene og hvordan strømregningen er sammensatt.</a:t>
            </a:r>
          </a:p>
        </p:txBody>
      </p:sp>
    </p:spTree>
    <p:extLst>
      <p:ext uri="{BB962C8B-B14F-4D97-AF65-F5344CB8AC3E}">
        <p14:creationId xmlns:p14="http://schemas.microsoft.com/office/powerpoint/2010/main" val="2053668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8C00FC"/>
      </a:dk2>
      <a:lt2>
        <a:srgbClr val="E7E6E6"/>
      </a:lt2>
      <a:accent1>
        <a:srgbClr val="440185"/>
      </a:accent1>
      <a:accent2>
        <a:srgbClr val="E7CCFF"/>
      </a:accent2>
      <a:accent3>
        <a:srgbClr val="00583C"/>
      </a:accent3>
      <a:accent4>
        <a:srgbClr val="4BF0C5"/>
      </a:accent4>
      <a:accent5>
        <a:srgbClr val="8C00FC"/>
      </a:accent5>
      <a:accent6>
        <a:srgbClr val="7F7F7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nybar norge.potx" id="{CF955149-A45B-49C3-8711-FB8A3A82D5DB}" vid="{7748E326-CEB4-4244-8570-03EBA8BF589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D682D32-1B9D-400A-8463-203F70C35850}">
  <we:reference id="7606cf59-4db8-48a8-b0a0-8d865e20ba2f" version="2.0.0.0" store="\\JØRGEN-JOBB\Users\JørgenBye\Drammen kommune" storeType="Filesystem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9BDB9F1F1BFE459CB1AB1E20AAA9DB" ma:contentTypeVersion="23" ma:contentTypeDescription="Create a new document." ma:contentTypeScope="" ma:versionID="4a603d45d9ac87825de53109f4b56bf0">
  <xsd:schema xmlns:xsd="http://www.w3.org/2001/XMLSchema" xmlns:xs="http://www.w3.org/2001/XMLSchema" xmlns:p="http://schemas.microsoft.com/office/2006/metadata/properties" xmlns:ns2="0f13f7a7-5a1c-4b07-a3f7-2a8c474a6703" xmlns:ns3="0f22a05a-b5e2-4bd8-b764-0ad6c193d339" xmlns:ns4="749ab8b6-ff35-4a4f-9f18-9cef83ce6420" targetNamespace="http://schemas.microsoft.com/office/2006/metadata/properties" ma:root="true" ma:fieldsID="ba32817a57ff70d91c9b4c23e8cb234e" ns2:_="" ns3:_="" ns4:_="">
    <xsd:import namespace="0f13f7a7-5a1c-4b07-a3f7-2a8c474a6703"/>
    <xsd:import namespace="0f22a05a-b5e2-4bd8-b764-0ad6c193d339"/>
    <xsd:import namespace="749ab8b6-ff35-4a4f-9f18-9cef83ce6420"/>
    <xsd:element name="properties">
      <xsd:complexType>
        <xsd:sequence>
          <xsd:element name="documentManagement">
            <xsd:complexType>
              <xsd:all>
                <xsd:element ref="ns2:Dokumentdato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Saksbehandler" minOccurs="0"/>
                <xsd:element ref="ns2:Mottaker" minOccurs="0"/>
                <xsd:element ref="ns2:Avsender" minOccurs="0"/>
                <xsd:element ref="ns2:_Flow_SignoffStatus" minOccurs="0"/>
                <xsd:element ref="ns2:Status" minOccurs="0"/>
                <xsd:element ref="ns2:MediaServiceObjectDetectorVersions" minOccurs="0"/>
                <xsd:element ref="ns2:Produk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13f7a7-5a1c-4b07-a3f7-2a8c474a6703" elementFormDefault="qualified">
    <xsd:import namespace="http://schemas.microsoft.com/office/2006/documentManagement/types"/>
    <xsd:import namespace="http://schemas.microsoft.com/office/infopath/2007/PartnerControls"/>
    <xsd:element name="Dokumentdato" ma:index="8" nillable="true" ma:displayName="Dokumentdato" ma:format="DateOnly" ma:internalName="Dokumentdato">
      <xsd:simpleType>
        <xsd:restriction base="dms:DateTim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9119b49b-2cc3-444e-b755-8692f4554d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Saksbehandler" ma:index="22" nillable="true" ma:displayName="Saksbehandler" ma:format="Dropdown" ma:list="UserInfo" ma:SharePointGroup="0" ma:internalName="Saksbehandl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taker" ma:index="23" nillable="true" ma:displayName="Mottaker" ma:format="Dropdown" ma:internalName="Mottaker">
      <xsd:simpleType>
        <xsd:restriction base="dms:Text">
          <xsd:maxLength value="255"/>
        </xsd:restriction>
      </xsd:simpleType>
    </xsd:element>
    <xsd:element name="Avsender" ma:index="24" nillable="true" ma:displayName="Avsender" ma:format="Dropdown" ma:internalName="Avsender">
      <xsd:simpleType>
        <xsd:restriction base="dms:Text">
          <xsd:maxLength value="255"/>
        </xsd:restriction>
      </xsd:simpleType>
    </xsd:element>
    <xsd:element name="_Flow_SignoffStatus" ma:index="25" nillable="true" ma:displayName="Sign-off status" ma:internalName="Sign_x002d_off_x0020_status">
      <xsd:simpleType>
        <xsd:restriction base="dms:Text"/>
      </xsd:simpleType>
    </xsd:element>
    <xsd:element name="Status" ma:index="26" nillable="true" ma:displayName="Status" ma:format="Dropdown" ma:internalName="Status">
      <xsd:simpleType>
        <xsd:restriction base="dms:Text">
          <xsd:maxLength value="255"/>
        </xsd:restriction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Produkt" ma:index="28" nillable="true" ma:displayName="Produkt" ma:format="Dropdown" ma:internalName="Produkt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22a05a-b5e2-4bd8-b764-0ad6c193d33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9ab8b6-ff35-4a4f-9f18-9cef83ce6420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b03620c-fac2-4011-801c-19735e004c3b}" ma:internalName="TaxCatchAll" ma:showField="CatchAllData" ma:web="0f22a05a-b5e2-4bd8-b764-0ad6c193d3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9119b49b-2cc3-444e-b755-8692f4554da6" ContentTypeId="0x0101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f22a05a-b5e2-4bd8-b764-0ad6c193d339">
      <UserInfo>
        <DisplayName>Bård Standal</DisplayName>
        <AccountId>107</AccountId>
        <AccountType/>
      </UserInfo>
      <UserInfo>
        <DisplayName>Martin Ødegaard</DisplayName>
        <AccountId>93</AccountId>
        <AccountType/>
      </UserInfo>
      <UserInfo>
        <DisplayName>Aslak Øverås</DisplayName>
        <AccountId>29</AccountId>
        <AccountType/>
      </UserInfo>
      <UserInfo>
        <DisplayName>Sindre Sættem</DisplayName>
        <AccountId>54</AccountId>
        <AccountType/>
      </UserInfo>
      <UserInfo>
        <DisplayName>Camilla Vedeler</DisplayName>
        <AccountId>301</AccountId>
        <AccountType/>
      </UserInfo>
      <UserInfo>
        <DisplayName>Thor Egil Braadland</DisplayName>
        <AccountId>1058</AccountId>
        <AccountType/>
      </UserInfo>
      <UserInfo>
        <DisplayName>Iselin Ekeli Rønningsbakk</DisplayName>
        <AccountId>159</AccountId>
        <AccountType/>
      </UserInfo>
      <UserInfo>
        <DisplayName>Ingeborg Aarø</DisplayName>
        <AccountId>1762</AccountId>
        <AccountType/>
      </UserInfo>
    </SharedWithUsers>
    <Status xmlns="0f13f7a7-5a1c-4b07-a3f7-2a8c474a6703" xsi:nil="true"/>
    <Avsender xmlns="0f13f7a7-5a1c-4b07-a3f7-2a8c474a6703" xsi:nil="true"/>
    <TaxCatchAll xmlns="749ab8b6-ff35-4a4f-9f18-9cef83ce6420"/>
    <Saksbehandler xmlns="0f13f7a7-5a1c-4b07-a3f7-2a8c474a6703">
      <UserInfo>
        <DisplayName/>
        <AccountId xsi:nil="true"/>
        <AccountType/>
      </UserInfo>
    </Saksbehandler>
    <Dokumentdato xmlns="0f13f7a7-5a1c-4b07-a3f7-2a8c474a6703" xsi:nil="true"/>
    <Produkt xmlns="0f13f7a7-5a1c-4b07-a3f7-2a8c474a6703" xsi:nil="true"/>
    <lcf76f155ced4ddcb4097134ff3c332f xmlns="0f13f7a7-5a1c-4b07-a3f7-2a8c474a6703">
      <Terms xmlns="http://schemas.microsoft.com/office/infopath/2007/PartnerControls"/>
    </lcf76f155ced4ddcb4097134ff3c332f>
    <_Flow_SignoffStatus xmlns="0f13f7a7-5a1c-4b07-a3f7-2a8c474a6703" xsi:nil="true"/>
    <Mottaker xmlns="0f13f7a7-5a1c-4b07-a3f7-2a8c474a6703" xsi:nil="true"/>
  </documentManagement>
</p:properties>
</file>

<file path=customXml/itemProps1.xml><?xml version="1.0" encoding="utf-8"?>
<ds:datastoreItem xmlns:ds="http://schemas.openxmlformats.org/officeDocument/2006/customXml" ds:itemID="{C60A1DD8-8A0C-4291-BC90-41C0DE4FBCA2}">
  <ds:schemaRefs>
    <ds:schemaRef ds:uri="0f13f7a7-5a1c-4b07-a3f7-2a8c474a6703"/>
    <ds:schemaRef ds:uri="0f22a05a-b5e2-4bd8-b764-0ad6c193d339"/>
    <ds:schemaRef ds:uri="749ab8b6-ff35-4a4f-9f18-9cef83ce642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29AFC9C-0EF5-4D73-AC75-234BAC9ADE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46E27F-EC10-4651-9DBE-1F904980C632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D54E4824-219F-4E10-9EEA-EA03318A9FE2}">
  <ds:schemaRefs>
    <ds:schemaRef ds:uri="0f13f7a7-5a1c-4b07-a3f7-2a8c474a6703"/>
    <ds:schemaRef ds:uri="0f22a05a-b5e2-4bd8-b764-0ad6c193d339"/>
    <ds:schemaRef ds:uri="749ab8b6-ff35-4a4f-9f18-9cef83ce642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Fornybar_Norge_PowerPointmal Fullversjon</Template>
  <Application>Microsoft Office PowerPoint</Application>
  <PresentationFormat>Custom</PresentationFormat>
  <Slides>9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Office-tema</vt:lpstr>
      <vt:lpstr>Strømprisindeksen november 2023</vt:lpstr>
      <vt:lpstr>Sammenlikning november-oktober</vt:lpstr>
      <vt:lpstr>Sammenligning november 2022-2023</vt:lpstr>
      <vt:lpstr>Hva forklarer strømprisene i november?</vt:lpstr>
      <vt:lpstr>Utviklingen fremover</vt:lpstr>
      <vt:lpstr>Strømregningene i 2023</vt:lpstr>
      <vt:lpstr>Vedlegg 1: Detaljert regning for november</vt:lpstr>
      <vt:lpstr>Vedlegg 2: Detaljerte sammenligninger</vt:lpstr>
      <vt:lpstr>Hva er strømprisindeksen?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Strømprisindeksen - oktober 2023</dc:title>
  <dc:creator>Camilla M. Granheim</dc:creator>
  <cp:revision>1</cp:revision>
  <dcterms:created xsi:type="dcterms:W3CDTF">2023-03-27T08:27:31Z</dcterms:created>
  <dcterms:modified xsi:type="dcterms:W3CDTF">2023-12-13T13:11:55Z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0x010100BA9BDB9F1F1BFE459CB1AB1E20AAA9DB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_activity">
    <vt:lpwstr>{"FileActivityType":"11","FileActivityTimeStamp":"2023-11-06T14:19:37.493Z","FileActivityUsersOnPage":[{"DisplayName":"Iselin Ekeli Rønningsbakk","Id":"iselin.ronningsbakk@fornybarnorge.no"},{"DisplayName":"Lars Tennbakk Bockman","Id":"lars.bockman@fornybarnorge.no"}],"FileActivityNavigationId":null}</vt:lpwstr>
  </property>
  <property fmtid="{D5CDD505-2E9C-101B-9397-08002B2CF9AE}" pid="7" name="TriggerFlowInfo">
    <vt:lpwstr/>
  </property>
</Properties>
</file>