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omments/modernComment_10D_397AC02D.xml" ContentType="application/vnd.ms-powerpoint.comments+xml"/>
  <Override PartName="/ppt/tags/tag5.xml" ContentType="application/vnd.openxmlformats-officedocument.presentationml.tags+xml"/>
  <Override PartName="/ppt/tags/tag6.xml" ContentType="application/vnd.openxmlformats-officedocument.presentationml.tags+xml"/>
  <Override PartName="/ppt/comments/modernComment_113_537C7211.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comments/modernComment_108_159BFCEF.xml" ContentType="application/vnd.ms-powerpoint.comment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61" r:id="rId6"/>
    <p:sldId id="278" r:id="rId7"/>
    <p:sldId id="269" r:id="rId8"/>
    <p:sldId id="270" r:id="rId9"/>
    <p:sldId id="275" r:id="rId10"/>
    <p:sldId id="268" r:id="rId11"/>
    <p:sldId id="264" r:id="rId12"/>
    <p:sldId id="274" r:id="rId13"/>
    <p:sldId id="277" r:id="rId14"/>
    <p:sldId id="273" r:id="rId15"/>
  </p:sldIdLst>
  <p:sldSz cx="9144000" cy="5111750"/>
  <p:notesSz cx="14255750" cy="9774238"/>
  <p:custDataLst>
    <p:tags r:id="rId17"/>
  </p:custDataLst>
  <p:defaultTextStyle>
    <a:defPPr>
      <a:defRPr lang="nb-NO"/>
    </a:defPPr>
    <a:lvl1pPr marL="0" algn="l" defTabSz="684246" rtl="0" eaLnBrk="1" latinLnBrk="0" hangingPunct="1">
      <a:defRPr sz="1347" kern="1200">
        <a:solidFill>
          <a:schemeClr val="tx1"/>
        </a:solidFill>
        <a:latin typeface="+mn-lt"/>
        <a:ea typeface="+mn-ea"/>
        <a:cs typeface="+mn-cs"/>
      </a:defRPr>
    </a:lvl1pPr>
    <a:lvl2pPr marL="342123" algn="l" defTabSz="684246" rtl="0" eaLnBrk="1" latinLnBrk="0" hangingPunct="1">
      <a:defRPr sz="1347" kern="1200">
        <a:solidFill>
          <a:schemeClr val="tx1"/>
        </a:solidFill>
        <a:latin typeface="+mn-lt"/>
        <a:ea typeface="+mn-ea"/>
        <a:cs typeface="+mn-cs"/>
      </a:defRPr>
    </a:lvl2pPr>
    <a:lvl3pPr marL="684246" algn="l" defTabSz="684246" rtl="0" eaLnBrk="1" latinLnBrk="0" hangingPunct="1">
      <a:defRPr sz="1347" kern="1200">
        <a:solidFill>
          <a:schemeClr val="tx1"/>
        </a:solidFill>
        <a:latin typeface="+mn-lt"/>
        <a:ea typeface="+mn-ea"/>
        <a:cs typeface="+mn-cs"/>
      </a:defRPr>
    </a:lvl3pPr>
    <a:lvl4pPr marL="1026368" algn="l" defTabSz="684246" rtl="0" eaLnBrk="1" latinLnBrk="0" hangingPunct="1">
      <a:defRPr sz="1347" kern="1200">
        <a:solidFill>
          <a:schemeClr val="tx1"/>
        </a:solidFill>
        <a:latin typeface="+mn-lt"/>
        <a:ea typeface="+mn-ea"/>
        <a:cs typeface="+mn-cs"/>
      </a:defRPr>
    </a:lvl4pPr>
    <a:lvl5pPr marL="1368491" algn="l" defTabSz="684246" rtl="0" eaLnBrk="1" latinLnBrk="0" hangingPunct="1">
      <a:defRPr sz="1347" kern="1200">
        <a:solidFill>
          <a:schemeClr val="tx1"/>
        </a:solidFill>
        <a:latin typeface="+mn-lt"/>
        <a:ea typeface="+mn-ea"/>
        <a:cs typeface="+mn-cs"/>
      </a:defRPr>
    </a:lvl5pPr>
    <a:lvl6pPr marL="1710614" algn="l" defTabSz="684246" rtl="0" eaLnBrk="1" latinLnBrk="0" hangingPunct="1">
      <a:defRPr sz="1347" kern="1200">
        <a:solidFill>
          <a:schemeClr val="tx1"/>
        </a:solidFill>
        <a:latin typeface="+mn-lt"/>
        <a:ea typeface="+mn-ea"/>
        <a:cs typeface="+mn-cs"/>
      </a:defRPr>
    </a:lvl6pPr>
    <a:lvl7pPr marL="2052737" algn="l" defTabSz="684246" rtl="0" eaLnBrk="1" latinLnBrk="0" hangingPunct="1">
      <a:defRPr sz="1347" kern="1200">
        <a:solidFill>
          <a:schemeClr val="tx1"/>
        </a:solidFill>
        <a:latin typeface="+mn-lt"/>
        <a:ea typeface="+mn-ea"/>
        <a:cs typeface="+mn-cs"/>
      </a:defRPr>
    </a:lvl7pPr>
    <a:lvl8pPr marL="2394859" algn="l" defTabSz="684246" rtl="0" eaLnBrk="1" latinLnBrk="0" hangingPunct="1">
      <a:defRPr sz="1347" kern="1200">
        <a:solidFill>
          <a:schemeClr val="tx1"/>
        </a:solidFill>
        <a:latin typeface="+mn-lt"/>
        <a:ea typeface="+mn-ea"/>
        <a:cs typeface="+mn-cs"/>
      </a:defRPr>
    </a:lvl8pPr>
    <a:lvl9pPr marL="2736982" algn="l" defTabSz="684246"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21274-A243-60C3-8DB0-D7227B1AC670}" name="Lars Tennbakk Bockman" initials="LB" userId="S::lars.bockman@fornybarnorge.no::5a235df0-e381-4c4c-99ce-24b4b21fb9d1" providerId="AD"/>
  <p188:author id="{5E3A118B-92BF-8F94-E3E6-76E6F07C9213}" name="Iselin Ekeli Rønningsbakk" initials="IR" userId="S::iselin.ronningsbakk@fornybarnorge.no::187300ae-9cb6-416d-8a94-664ca977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00C2"/>
    <a:srgbClr val="17543D"/>
    <a:srgbClr val="8A00FA"/>
    <a:srgbClr val="E6D1FF"/>
    <a:srgbClr val="80F1CB"/>
    <a:srgbClr val="4BF0C5"/>
    <a:srgbClr val="00583C"/>
    <a:srgbClr val="8C0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5CEA1-31F8-5639-32F4-81A8456B5B81}" v="3" dt="2025-11-10T08:11:39.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 stil 1 – uthev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 stil 1 – uthev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Mørk stil 2 – utheving 1 / uthev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Mørk stil 1 – uthevin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emastil 2 – uthevin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6" d="100"/>
          <a:sy n="216" d="100"/>
        </p:scale>
        <p:origin x="20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Tennbakk Bockman" userId="S::lars.bockman@fornybarnorge.no::5a235df0-e381-4c4c-99ce-24b4b21fb9d1" providerId="AD" clId="Web-{6E75CEA1-31F8-5639-32F4-81A8456B5B81}"/>
    <pc:docChg chg="modSld">
      <pc:chgData name="Lars Tennbakk Bockman" userId="S::lars.bockman@fornybarnorge.no::5a235df0-e381-4c4c-99ce-24b4b21fb9d1" providerId="AD" clId="Web-{6E75CEA1-31F8-5639-32F4-81A8456B5B81}" dt="2025-11-10T08:11:28.581" v="4" actId="20577"/>
      <pc:docMkLst>
        <pc:docMk/>
      </pc:docMkLst>
      <pc:sldChg chg="modSp modCm">
        <pc:chgData name="Lars Tennbakk Bockman" userId="S::lars.bockman@fornybarnorge.no::5a235df0-e381-4c4c-99ce-24b4b21fb9d1" providerId="AD" clId="Web-{6E75CEA1-31F8-5639-32F4-81A8456B5B81}" dt="2025-11-10T08:11:28.581" v="4" actId="20577"/>
        <pc:sldMkLst>
          <pc:docMk/>
          <pc:sldMk cId="362544367" sldId="264"/>
        </pc:sldMkLst>
        <pc:spChg chg="mod">
          <ac:chgData name="Lars Tennbakk Bockman" userId="S::lars.bockman@fornybarnorge.no::5a235df0-e381-4c4c-99ce-24b4b21fb9d1" providerId="AD" clId="Web-{6E75CEA1-31F8-5639-32F4-81A8456B5B81}" dt="2025-11-10T08:11:28.581" v="4" actId="20577"/>
          <ac:spMkLst>
            <pc:docMk/>
            <pc:sldMk cId="362544367" sldId="264"/>
            <ac:spMk id="2" creationId="{5213922F-444B-9587-AFC4-5C4C6A8D8FDB}"/>
          </ac:spMkLst>
        </pc:spChg>
        <pc:extLst>
          <p:ext xmlns:p="http://schemas.openxmlformats.org/presentationml/2006/main" uri="{D6D511B9-2390-475A-947B-AFAB55BFBCF1}">
            <pc226:cmChg xmlns:pc226="http://schemas.microsoft.com/office/powerpoint/2022/06/main/command" chg="mod">
              <pc226:chgData name="Lars Tennbakk Bockman" userId="S::lars.bockman@fornybarnorge.no::5a235df0-e381-4c4c-99ce-24b4b21fb9d1" providerId="AD" clId="Web-{6E75CEA1-31F8-5639-32F4-81A8456B5B81}" dt="2025-11-10T08:11:28.581" v="4" actId="20577"/>
              <pc2:cmMkLst xmlns:pc2="http://schemas.microsoft.com/office/powerpoint/2019/9/main/command">
                <pc:docMk/>
                <pc:sldMk cId="362544367" sldId="264"/>
                <pc2:cmMk id="{7E63EDD0-FF5B-41E7-BC9E-7A07786A167D}"/>
              </pc2:cmMkLst>
            </pc226:cmChg>
          </p:ext>
        </pc:extLst>
      </pc:sldChg>
    </pc:docChg>
  </pc:docChgLst>
  <pc:docChgLst>
    <pc:chgData name="Iselin Ekeli Rønningsbakk" userId="187300ae-9cb6-416d-8a94-664ca977a24d" providerId="ADAL" clId="{6AD9D29F-451E-4F7C-A3FD-738E6978D924}"/>
    <pc:docChg chg="undo custSel addSld delSld modSld">
      <pc:chgData name="Iselin Ekeli Rønningsbakk" userId="187300ae-9cb6-416d-8a94-664ca977a24d" providerId="ADAL" clId="{6AD9D29F-451E-4F7C-A3FD-738E6978D924}" dt="2025-11-10T21:49:00.301" v="6578" actId="6549"/>
      <pc:docMkLst>
        <pc:docMk/>
      </pc:docMkLst>
      <pc:sldChg chg="addSp delSp modSp mod">
        <pc:chgData name="Iselin Ekeli Rønningsbakk" userId="187300ae-9cb6-416d-8a94-664ca977a24d" providerId="ADAL" clId="{6AD9D29F-451E-4F7C-A3FD-738E6978D924}" dt="2025-11-10T21:46:05.987" v="6531" actId="6549"/>
        <pc:sldMkLst>
          <pc:docMk/>
          <pc:sldMk cId="3149972175" sldId="261"/>
        </pc:sldMkLst>
        <pc:spChg chg="mod">
          <ac:chgData name="Iselin Ekeli Rønningsbakk" userId="187300ae-9cb6-416d-8a94-664ca977a24d" providerId="ADAL" clId="{6AD9D29F-451E-4F7C-A3FD-738E6978D924}" dt="2025-11-10T21:46:05.987" v="6531" actId="6549"/>
          <ac:spMkLst>
            <pc:docMk/>
            <pc:sldMk cId="3149972175" sldId="261"/>
            <ac:spMk id="15" creationId="{71CD328A-FCBF-98DB-A3A2-36A13A7E9980}"/>
          </ac:spMkLst>
        </pc:spChg>
        <pc:picChg chg="add mod">
          <ac:chgData name="Iselin Ekeli Rønningsbakk" userId="187300ae-9cb6-416d-8a94-664ca977a24d" providerId="ADAL" clId="{6AD9D29F-451E-4F7C-A3FD-738E6978D924}" dt="2025-11-07T14:26:12.932" v="5076" actId="14100"/>
          <ac:picMkLst>
            <pc:docMk/>
            <pc:sldMk cId="3149972175" sldId="261"/>
            <ac:picMk id="3" creationId="{47EBF247-D876-BAFC-EB28-FBA791E18DEB}"/>
          </ac:picMkLst>
        </pc:picChg>
      </pc:sldChg>
      <pc:sldChg chg="modSp mod">
        <pc:chgData name="Iselin Ekeli Rønningsbakk" userId="187300ae-9cb6-416d-8a94-664ca977a24d" providerId="ADAL" clId="{6AD9D29F-451E-4F7C-A3FD-738E6978D924}" dt="2025-11-10T21:49:00.301" v="6578" actId="6549"/>
        <pc:sldMkLst>
          <pc:docMk/>
          <pc:sldMk cId="3809428704" sldId="268"/>
        </pc:sldMkLst>
        <pc:spChg chg="mod">
          <ac:chgData name="Iselin Ekeli Rønningsbakk" userId="187300ae-9cb6-416d-8a94-664ca977a24d" providerId="ADAL" clId="{6AD9D29F-451E-4F7C-A3FD-738E6978D924}" dt="2025-11-10T21:49:00.301" v="6578" actId="6549"/>
          <ac:spMkLst>
            <pc:docMk/>
            <pc:sldMk cId="3809428704" sldId="268"/>
            <ac:spMk id="2" creationId="{E19216EB-F33A-403D-7430-55683E7F9CB3}"/>
          </ac:spMkLst>
        </pc:spChg>
        <pc:spChg chg="mod">
          <ac:chgData name="Iselin Ekeli Rønningsbakk" userId="187300ae-9cb6-416d-8a94-664ca977a24d" providerId="ADAL" clId="{6AD9D29F-451E-4F7C-A3FD-738E6978D924}" dt="2025-11-10T21:48:11.519" v="6544" actId="6549"/>
          <ac:spMkLst>
            <pc:docMk/>
            <pc:sldMk cId="3809428704" sldId="268"/>
            <ac:spMk id="3" creationId="{8A3EFEB1-D7F7-A46E-7DED-AE462CEAB1A0}"/>
          </ac:spMkLst>
        </pc:spChg>
      </pc:sldChg>
      <pc:sldChg chg="modSp mod">
        <pc:chgData name="Iselin Ekeli Rønningsbakk" userId="187300ae-9cb6-416d-8a94-664ca977a24d" providerId="ADAL" clId="{6AD9D29F-451E-4F7C-A3FD-738E6978D924}" dt="2025-11-10T21:47:00.104" v="6533" actId="6549"/>
        <pc:sldMkLst>
          <pc:docMk/>
          <pc:sldMk cId="4275014000" sldId="270"/>
        </pc:sldMkLst>
        <pc:spChg chg="mod">
          <ac:chgData name="Iselin Ekeli Rønningsbakk" userId="187300ae-9cb6-416d-8a94-664ca977a24d" providerId="ADAL" clId="{6AD9D29F-451E-4F7C-A3FD-738E6978D924}" dt="2025-11-10T21:47:00.104" v="6533" actId="6549"/>
          <ac:spMkLst>
            <pc:docMk/>
            <pc:sldMk cId="4275014000" sldId="270"/>
            <ac:spMk id="14" creationId="{21531C8D-908F-3C5D-76AA-208A0DF8D559}"/>
          </ac:spMkLst>
        </pc:spChg>
      </pc:sldChg>
      <pc:sldChg chg="addSp delSp modSp new mod chgLayout">
        <pc:chgData name="Iselin Ekeli Rønningsbakk" userId="187300ae-9cb6-416d-8a94-664ca977a24d" providerId="ADAL" clId="{6AD9D29F-451E-4F7C-A3FD-738E6978D924}" dt="2025-11-07T14:29:20.612" v="5078" actId="1076"/>
        <pc:sldMkLst>
          <pc:docMk/>
          <pc:sldMk cId="2801272472" sldId="278"/>
        </pc:sldMkLst>
        <pc:spChg chg="mod ord">
          <ac:chgData name="Iselin Ekeli Rønningsbakk" userId="187300ae-9cb6-416d-8a94-664ca977a24d" providerId="ADAL" clId="{6AD9D29F-451E-4F7C-A3FD-738E6978D924}" dt="2025-11-07T13:55:17.040" v="3869" actId="26606"/>
          <ac:spMkLst>
            <pc:docMk/>
            <pc:sldMk cId="2801272472" sldId="278"/>
            <ac:spMk id="2" creationId="{2C0AAE55-91B4-4DCF-1DC2-E16EB8CCB831}"/>
          </ac:spMkLst>
        </pc:spChg>
        <pc:spChg chg="mod ord">
          <ac:chgData name="Iselin Ekeli Rønningsbakk" userId="187300ae-9cb6-416d-8a94-664ca977a24d" providerId="ADAL" clId="{6AD9D29F-451E-4F7C-A3FD-738E6978D924}" dt="2025-11-07T13:55:17.040" v="3869" actId="26606"/>
          <ac:spMkLst>
            <pc:docMk/>
            <pc:sldMk cId="2801272472" sldId="278"/>
            <ac:spMk id="3" creationId="{0E901196-5C87-CC91-7124-726BC2151173}"/>
          </ac:spMkLst>
        </pc:spChg>
        <pc:spChg chg="add mod">
          <ac:chgData name="Iselin Ekeli Rønningsbakk" userId="187300ae-9cb6-416d-8a94-664ca977a24d" providerId="ADAL" clId="{6AD9D29F-451E-4F7C-A3FD-738E6978D924}" dt="2025-11-07T13:55:17.040" v="3869" actId="26606"/>
          <ac:spMkLst>
            <pc:docMk/>
            <pc:sldMk cId="2801272472" sldId="278"/>
            <ac:spMk id="9" creationId="{0C57CB4E-DA9F-ACC3-89DA-81335C3ECE05}"/>
          </ac:spMkLst>
        </pc:spChg>
        <pc:spChg chg="add mod">
          <ac:chgData name="Iselin Ekeli Rønningsbakk" userId="187300ae-9cb6-416d-8a94-664ca977a24d" providerId="ADAL" clId="{6AD9D29F-451E-4F7C-A3FD-738E6978D924}" dt="2025-11-07T13:55:56.297" v="4033" actId="20577"/>
          <ac:spMkLst>
            <pc:docMk/>
            <pc:sldMk cId="2801272472" sldId="278"/>
            <ac:spMk id="11" creationId="{6458F3B6-B173-3711-CA0B-8A11B210EC30}"/>
          </ac:spMkLst>
        </pc:spChg>
        <pc:spChg chg="add mod">
          <ac:chgData name="Iselin Ekeli Rønningsbakk" userId="187300ae-9cb6-416d-8a94-664ca977a24d" providerId="ADAL" clId="{6AD9D29F-451E-4F7C-A3FD-738E6978D924}" dt="2025-11-07T14:02:58.645" v="5071" actId="20577"/>
          <ac:spMkLst>
            <pc:docMk/>
            <pc:sldMk cId="2801272472" sldId="278"/>
            <ac:spMk id="13" creationId="{49E10ED8-E01A-B017-EC38-39D393FCDF73}"/>
          </ac:spMkLst>
        </pc:spChg>
        <pc:picChg chg="add mod">
          <ac:chgData name="Iselin Ekeli Rønningsbakk" userId="187300ae-9cb6-416d-8a94-664ca977a24d" providerId="ADAL" clId="{6AD9D29F-451E-4F7C-A3FD-738E6978D924}" dt="2025-11-07T14:29:20.612" v="5078" actId="1076"/>
          <ac:picMkLst>
            <pc:docMk/>
            <pc:sldMk cId="2801272472" sldId="278"/>
            <ac:picMk id="4" creationId="{5C781492-E85C-95ED-5F0D-AD6641674718}"/>
          </ac:picMkLst>
        </pc:picChg>
      </pc:sldChg>
    </pc:docChg>
  </pc:docChgLst>
  <pc:docChgLst>
    <pc:chgData name="Lars Tennbakk Bockman" userId="5a235df0-e381-4c4c-99ce-24b4b21fb9d1" providerId="ADAL" clId="{60226F1A-826F-4825-89D7-0D0856F07A75}"/>
    <pc:docChg chg="undo custSel modSld">
      <pc:chgData name="Lars Tennbakk Bockman" userId="5a235df0-e381-4c4c-99ce-24b4b21fb9d1" providerId="ADAL" clId="{60226F1A-826F-4825-89D7-0D0856F07A75}" dt="2025-11-05T10:32:18.504" v="13435" actId="20577"/>
      <pc:docMkLst>
        <pc:docMk/>
      </pc:docMkLst>
      <pc:sldChg chg="modSp mod modCm">
        <pc:chgData name="Lars Tennbakk Bockman" userId="5a235df0-e381-4c4c-99ce-24b4b21fb9d1" providerId="ADAL" clId="{60226F1A-826F-4825-89D7-0D0856F07A75}" dt="2025-11-05T10:32:18.504" v="13435" actId="20577"/>
        <pc:sldMkLst>
          <pc:docMk/>
          <pc:sldMk cId="3149972175" sldId="261"/>
        </pc:sldMkLst>
        <pc:spChg chg="mod">
          <ac:chgData name="Lars Tennbakk Bockman" userId="5a235df0-e381-4c4c-99ce-24b4b21fb9d1" providerId="ADAL" clId="{60226F1A-826F-4825-89D7-0D0856F07A75}" dt="2025-11-05T10:32:18.504" v="13435" actId="20577"/>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60226F1A-826F-4825-89D7-0D0856F07A75}" dt="2025-11-05T10:31:32.588" v="13409" actId="20577"/>
              <pc2:cmMkLst xmlns:pc2="http://schemas.microsoft.com/office/powerpoint/2019/9/main/command">
                <pc:docMk/>
                <pc:sldMk cId="3149972175" sldId="261"/>
                <pc2:cmMk id="{A89BFCAB-9B22-4E6C-B4E2-8FC2404654F6}"/>
              </pc2:cmMkLst>
            </pc226:cmChg>
          </p:ext>
        </pc:extLst>
      </pc:sldChg>
      <pc:sldChg chg="addSp delSp modSp mod">
        <pc:chgData name="Lars Tennbakk Bockman" userId="5a235df0-e381-4c4c-99ce-24b4b21fb9d1" providerId="ADAL" clId="{60226F1A-826F-4825-89D7-0D0856F07A75}" dt="2025-11-05T10:19:56.023" v="13080" actId="14100"/>
        <pc:sldMkLst>
          <pc:docMk/>
          <pc:sldMk cId="362544367" sldId="264"/>
        </pc:sldMkLst>
        <pc:spChg chg="mod">
          <ac:chgData name="Lars Tennbakk Bockman" userId="5a235df0-e381-4c4c-99ce-24b4b21fb9d1" providerId="ADAL" clId="{60226F1A-826F-4825-89D7-0D0856F07A75}" dt="2025-11-05T10:19:56.023" v="13080" actId="14100"/>
          <ac:spMkLst>
            <pc:docMk/>
            <pc:sldMk cId="362544367" sldId="264"/>
            <ac:spMk id="27" creationId="{1D503F1E-631A-06BB-9FA6-AB5D4E68E9D8}"/>
          </ac:spMkLst>
        </pc:spChg>
        <pc:graphicFrameChg chg="add mod modGraphic">
          <ac:chgData name="Lars Tennbakk Bockman" userId="5a235df0-e381-4c4c-99ce-24b4b21fb9d1" providerId="ADAL" clId="{60226F1A-826F-4825-89D7-0D0856F07A75}" dt="2025-11-05T10:19:51.790" v="13079" actId="14100"/>
          <ac:graphicFrameMkLst>
            <pc:docMk/>
            <pc:sldMk cId="362544367" sldId="264"/>
            <ac:graphicFrameMk id="10" creationId="{54ECAE1A-977C-0515-EC15-B0B080C1355C}"/>
          </ac:graphicFrameMkLst>
        </pc:graphicFrameChg>
      </pc:sldChg>
      <pc:sldChg chg="addSp modSp mod">
        <pc:chgData name="Lars Tennbakk Bockman" userId="5a235df0-e381-4c4c-99ce-24b4b21fb9d1" providerId="ADAL" clId="{60226F1A-826F-4825-89D7-0D0856F07A75}" dt="2025-11-05T10:15:00.783" v="13057" actId="20577"/>
        <pc:sldMkLst>
          <pc:docMk/>
          <pc:sldMk cId="3809428704" sldId="268"/>
        </pc:sldMkLst>
        <pc:spChg chg="add mod">
          <ac:chgData name="Lars Tennbakk Bockman" userId="5a235df0-e381-4c4c-99ce-24b4b21fb9d1" providerId="ADAL" clId="{60226F1A-826F-4825-89D7-0D0856F07A75}" dt="2025-11-05T10:13:29.372" v="12877" actId="404"/>
          <ac:spMkLst>
            <pc:docMk/>
            <pc:sldMk cId="3809428704" sldId="268"/>
            <ac:spMk id="2" creationId="{E19216EB-F33A-403D-7430-55683E7F9CB3}"/>
          </ac:spMkLst>
        </pc:spChg>
        <pc:spChg chg="mod">
          <ac:chgData name="Lars Tennbakk Bockman" userId="5a235df0-e381-4c4c-99ce-24b4b21fb9d1" providerId="ADAL" clId="{60226F1A-826F-4825-89D7-0D0856F07A75}" dt="2025-11-05T10:15:00.783" v="13057" actId="20577"/>
          <ac:spMkLst>
            <pc:docMk/>
            <pc:sldMk cId="3809428704" sldId="268"/>
            <ac:spMk id="3" creationId="{8A3EFEB1-D7F7-A46E-7DED-AE462CEAB1A0}"/>
          </ac:spMkLst>
        </pc:spChg>
      </pc:sldChg>
      <pc:sldChg chg="addSp delSp modSp mod">
        <pc:chgData name="Lars Tennbakk Bockman" userId="5a235df0-e381-4c4c-99ce-24b4b21fb9d1" providerId="ADAL" clId="{60226F1A-826F-4825-89D7-0D0856F07A75}" dt="2025-11-05T10:24:24.366" v="13157" actId="403"/>
        <pc:sldMkLst>
          <pc:docMk/>
          <pc:sldMk cId="4169780862" sldId="274"/>
        </pc:sldMkLst>
        <pc:graphicFrameChg chg="add mod modGraphic">
          <ac:chgData name="Lars Tennbakk Bockman" userId="5a235df0-e381-4c4c-99ce-24b4b21fb9d1" providerId="ADAL" clId="{60226F1A-826F-4825-89D7-0D0856F07A75}" dt="2025-11-05T10:22:53.331" v="13122" actId="113"/>
          <ac:graphicFrameMkLst>
            <pc:docMk/>
            <pc:sldMk cId="4169780862" sldId="274"/>
            <ac:graphicFrameMk id="3" creationId="{F85AADD0-5858-7EFD-53AD-370108C913C6}"/>
          </ac:graphicFrameMkLst>
        </pc:graphicFrameChg>
        <pc:graphicFrameChg chg="add mod modGraphic">
          <ac:chgData name="Lars Tennbakk Bockman" userId="5a235df0-e381-4c4c-99ce-24b4b21fb9d1" providerId="ADAL" clId="{60226F1A-826F-4825-89D7-0D0856F07A75}" dt="2025-11-05T10:24:24.366" v="13157" actId="403"/>
          <ac:graphicFrameMkLst>
            <pc:docMk/>
            <pc:sldMk cId="4169780862" sldId="274"/>
            <ac:graphicFrameMk id="6" creationId="{0028BBB0-3E59-F02E-1570-CD2422C027C7}"/>
          </ac:graphicFrameMkLst>
        </pc:graphicFrameChg>
        <pc:graphicFrameChg chg="mod modGraphic">
          <ac:chgData name="Lars Tennbakk Bockman" userId="5a235df0-e381-4c4c-99ce-24b4b21fb9d1" providerId="ADAL" clId="{60226F1A-826F-4825-89D7-0D0856F07A75}" dt="2025-11-05T10:20:54.298" v="13084"/>
          <ac:graphicFrameMkLst>
            <pc:docMk/>
            <pc:sldMk cId="4169780862" sldId="274"/>
            <ac:graphicFrameMk id="7" creationId="{10842B5D-2128-4A37-FED1-356EBDD74BEE}"/>
          </ac:graphicFrameMkLst>
        </pc:graphicFrameChg>
      </pc:sldChg>
      <pc:sldChg chg="modSp mod">
        <pc:chgData name="Lars Tennbakk Bockman" userId="5a235df0-e381-4c4c-99ce-24b4b21fb9d1" providerId="ADAL" clId="{60226F1A-826F-4825-89D7-0D0856F07A75}" dt="2025-11-04T12:26:24.678" v="11353" actId="404"/>
        <pc:sldMkLst>
          <pc:docMk/>
          <pc:sldMk cId="1400664593" sldId="275"/>
        </pc:sldMkLst>
        <pc:graphicFrameChg chg="mod">
          <ac:chgData name="Lars Tennbakk Bockman" userId="5a235df0-e381-4c4c-99ce-24b4b21fb9d1" providerId="ADAL" clId="{60226F1A-826F-4825-89D7-0D0856F07A75}" dt="2025-11-04T12:26:24.678" v="11353" actId="404"/>
          <ac:graphicFrameMkLst>
            <pc:docMk/>
            <pc:sldMk cId="1400664593" sldId="275"/>
            <ac:graphicFrameMk id="8" creationId="{F25C6F5B-5E8D-B63C-8D48-A377BD50AEC0}"/>
          </ac:graphicFrameMkLst>
        </pc:graphicFrameChg>
      </pc:sldChg>
      <pc:sldChg chg="modSp">
        <pc:chgData name="Lars Tennbakk Bockman" userId="5a235df0-e381-4c4c-99ce-24b4b21fb9d1" providerId="ADAL" clId="{60226F1A-826F-4825-89D7-0D0856F07A75}" dt="2025-11-05T10:27:44.626" v="13159" actId="14826"/>
        <pc:sldMkLst>
          <pc:docMk/>
          <pc:sldMk cId="3048309862" sldId="277"/>
        </pc:sldMkLst>
        <pc:picChg chg="mod">
          <ac:chgData name="Lars Tennbakk Bockman" userId="5a235df0-e381-4c4c-99ce-24b4b21fb9d1" providerId="ADAL" clId="{60226F1A-826F-4825-89D7-0D0856F07A75}" dt="2025-11-05T10:27:44.626" v="13159" actId="14826"/>
          <ac:picMkLst>
            <pc:docMk/>
            <pc:sldMk cId="3048309862" sldId="277"/>
            <ac:picMk id="15" creationId="{E74EA589-72EA-AA47-0E44-BCAE8A4D908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bockman\Downloads\AuctionFlow_2025_DayAhead_NO1,NO2,NO3,NO4_None_MW%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nb-NO" sz="1100"/>
              <a:t>Eksport og import til naboland (GWh)</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stacked"/>
        <c:varyColors val="0"/>
        <c:ser>
          <c:idx val="0"/>
          <c:order val="0"/>
          <c:tx>
            <c:strRef>
              <c:f>'Ark1'!$A$3</c:f>
              <c:strCache>
                <c:ptCount val="1"/>
                <c:pt idx="0">
                  <c:v>Eksport</c:v>
                </c:pt>
              </c:strCache>
            </c:strRef>
          </c:tx>
          <c:spPr>
            <a:solidFill>
              <a:schemeClr val="accent1"/>
            </a:solidFill>
            <a:ln>
              <a:noFill/>
            </a:ln>
            <a:effectLst/>
          </c:spPr>
          <c:invertIfNegative val="0"/>
          <c:cat>
            <c:strRef>
              <c:f>'Ark1'!$B$2:$F$2</c:f>
              <c:strCache>
                <c:ptCount val="5"/>
                <c:pt idx="0">
                  <c:v>Sverige</c:v>
                </c:pt>
                <c:pt idx="1">
                  <c:v>Danmark</c:v>
                </c:pt>
                <c:pt idx="2">
                  <c:v>Tyskland</c:v>
                </c:pt>
                <c:pt idx="3">
                  <c:v>Nederland</c:v>
                </c:pt>
                <c:pt idx="4">
                  <c:v>UK</c:v>
                </c:pt>
              </c:strCache>
            </c:strRef>
          </c:cat>
          <c:val>
            <c:numRef>
              <c:f>'Ark1'!$B$3:$F$3</c:f>
              <c:numCache>
                <c:formatCode>General</c:formatCode>
                <c:ptCount val="5"/>
                <c:pt idx="0">
                  <c:v>513</c:v>
                </c:pt>
                <c:pt idx="1">
                  <c:v>759</c:v>
                </c:pt>
                <c:pt idx="2">
                  <c:v>746</c:v>
                </c:pt>
                <c:pt idx="3">
                  <c:v>200</c:v>
                </c:pt>
                <c:pt idx="4">
                  <c:v>859</c:v>
                </c:pt>
              </c:numCache>
            </c:numRef>
          </c:val>
          <c:extLst>
            <c:ext xmlns:c16="http://schemas.microsoft.com/office/drawing/2014/chart" uri="{C3380CC4-5D6E-409C-BE32-E72D297353CC}">
              <c16:uniqueId val="{00000000-2F30-4333-B923-DA793603EDEB}"/>
            </c:ext>
          </c:extLst>
        </c:ser>
        <c:ser>
          <c:idx val="1"/>
          <c:order val="1"/>
          <c:tx>
            <c:strRef>
              <c:f>'Ark1'!$A$4</c:f>
              <c:strCache>
                <c:ptCount val="1"/>
                <c:pt idx="0">
                  <c:v>Import</c:v>
                </c:pt>
              </c:strCache>
            </c:strRef>
          </c:tx>
          <c:spPr>
            <a:solidFill>
              <a:schemeClr val="accent2"/>
            </a:solidFill>
            <a:ln>
              <a:noFill/>
            </a:ln>
            <a:effectLst/>
          </c:spPr>
          <c:invertIfNegative val="0"/>
          <c:cat>
            <c:strRef>
              <c:f>'Ark1'!$B$2:$F$2</c:f>
              <c:strCache>
                <c:ptCount val="5"/>
                <c:pt idx="0">
                  <c:v>Sverige</c:v>
                </c:pt>
                <c:pt idx="1">
                  <c:v>Danmark</c:v>
                </c:pt>
                <c:pt idx="2">
                  <c:v>Tyskland</c:v>
                </c:pt>
                <c:pt idx="3">
                  <c:v>Nederland</c:v>
                </c:pt>
                <c:pt idx="4">
                  <c:v>UK</c:v>
                </c:pt>
              </c:strCache>
            </c:strRef>
          </c:cat>
          <c:val>
            <c:numRef>
              <c:f>'Ark1'!$B$4:$F$4</c:f>
              <c:numCache>
                <c:formatCode>General</c:formatCode>
                <c:ptCount val="5"/>
                <c:pt idx="0">
                  <c:v>-1137</c:v>
                </c:pt>
                <c:pt idx="1">
                  <c:v>-174</c:v>
                </c:pt>
                <c:pt idx="2">
                  <c:v>-51</c:v>
                </c:pt>
                <c:pt idx="3">
                  <c:v>-35</c:v>
                </c:pt>
                <c:pt idx="4">
                  <c:v>-61</c:v>
                </c:pt>
              </c:numCache>
            </c:numRef>
          </c:val>
          <c:extLst>
            <c:ext xmlns:c16="http://schemas.microsoft.com/office/drawing/2014/chart" uri="{C3380CC4-5D6E-409C-BE32-E72D297353CC}">
              <c16:uniqueId val="{00000001-2F30-4333-B923-DA793603EDEB}"/>
            </c:ext>
          </c:extLst>
        </c:ser>
        <c:dLbls>
          <c:showLegendKey val="0"/>
          <c:showVal val="0"/>
          <c:showCatName val="0"/>
          <c:showSerName val="0"/>
          <c:showPercent val="0"/>
          <c:showBubbleSize val="0"/>
        </c:dLbls>
        <c:gapWidth val="50"/>
        <c:overlap val="100"/>
        <c:axId val="464997039"/>
        <c:axId val="464998479"/>
      </c:barChart>
      <c:catAx>
        <c:axId val="464997039"/>
        <c:scaling>
          <c:orientation val="minMax"/>
        </c:scaling>
        <c:delete val="0"/>
        <c:axPos val="b"/>
        <c:numFmt formatCode="General" sourceLinked="1"/>
        <c:majorTickMark val="none"/>
        <c:minorTickMark val="none"/>
        <c:tickLblPos val="high"/>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464998479"/>
        <c:crosses val="autoZero"/>
        <c:auto val="1"/>
        <c:lblAlgn val="ctr"/>
        <c:lblOffset val="100"/>
        <c:noMultiLvlLbl val="0"/>
      </c:catAx>
      <c:valAx>
        <c:axId val="464998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6499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8_159BFCEF.xml><?xml version="1.0" encoding="utf-8"?>
<p188:cmLst xmlns:a="http://schemas.openxmlformats.org/drawingml/2006/main" xmlns:r="http://schemas.openxmlformats.org/officeDocument/2006/relationships" xmlns:p188="http://schemas.microsoft.com/office/powerpoint/2018/8/main">
  <p188:cm id="{7E63EDD0-FF5B-41E7-BC9E-7A07786A167D}" authorId="{5E3A118B-92BF-8F94-E3E6-76E6F07C9213}" status="resolved" created="2025-11-07T14:39:09.376" startDate="2025-11-07T14:39:09.376" dueDate="2025-11-07T14:39:09.376" assignedTo="{D7921274-A243-60C3-8DB0-D7227B1AC670}" complete="100000" title="Er dette oppdatert, @Lars Tennbakk Bockman ?">
    <ac:txMkLst xmlns:ac="http://schemas.microsoft.com/office/drawing/2013/main/command">
      <pc:docMk xmlns:pc="http://schemas.microsoft.com/office/powerpoint/2013/main/command"/>
      <pc:sldMk xmlns:pc="http://schemas.microsoft.com/office/powerpoint/2013/main/command" cId="362544367" sldId="264"/>
      <ac:spMk id="2" creationId="{5213922F-444B-9587-AFC4-5C4C6A8D8FDB}"/>
      <ac:txMk cp="33" len="12">
        <ac:context len="46" hash="5016741"/>
      </ac:txMk>
    </ac:txMkLst>
    <p188:pos x="5420145" y="122769"/>
    <p188:replyLst>
      <p188:reply id="{D1F00F81-EE59-4020-8739-83FBFD2A704F}" authorId="{D7921274-A243-60C3-8DB0-D7227B1AC670}" created="2025-11-10T08:11:38.047">
        <p188:txBody>
          <a:bodyPr/>
          <a:lstStyle/>
          <a:p>
            <a:r>
              <a:rPr lang="en-US"/>
              <a:t>Jepp</a:t>
            </a:r>
          </a:p>
        </p188:txBody>
      </p188:reply>
    </p188:replyLst>
    <p188:txBody>
      <a:bodyPr/>
      <a:lstStyle/>
      <a:p>
        <a:r>
          <a:rPr lang="nb-NO"/>
          <a:t>Er dette oppdatert, [@Lars Tennbakk Bockman] ?</a:t>
        </a:r>
      </a:p>
    </p188:txBody>
    <p188:extLst>
      <p:ext xmlns:p="http://schemas.openxmlformats.org/presentationml/2006/main" uri="{5BB2D875-25FF-4072-B9AC-8F64D62656EB}">
        <p228:taskDetails xmlns:p228="http://schemas.microsoft.com/office/powerpoint/2022/08/main">
          <p228:history>
            <p228:event time="2025-11-07T14:39:09.376" id="{FB4FF00D-4701-473B-8E7C-1031AEC7021D}">
              <p228:atrbtn authorId="{5E3A118B-92BF-8F94-E3E6-76E6F07C9213}"/>
              <p228:anchr>
                <p228:comment id="{7E63EDD0-FF5B-41E7-BC9E-7A07786A167D}"/>
              </p228:anchr>
              <p228:add/>
            </p228:event>
            <p228:event time="2025-11-07T14:39:09.376" id="{D7F499CC-B41D-4866-ABCF-13369E3DAC42}">
              <p228:atrbtn authorId="{5E3A118B-92BF-8F94-E3E6-76E6F07C9213}"/>
              <p228:anchr>
                <p228:comment id="{7E63EDD0-FF5B-41E7-BC9E-7A07786A167D}"/>
              </p228:anchr>
              <p228:asgn authorId="{D7921274-A243-60C3-8DB0-D7227B1AC670}"/>
            </p228:event>
            <p228:event time="2025-11-07T14:39:09.376" id="{07A10D77-45E3-4EB8-9A37-75B77D94CBFC}">
              <p228:atrbtn authorId="{5E3A118B-92BF-8F94-E3E6-76E6F07C9213}"/>
              <p228:anchr>
                <p228:comment id="{7E63EDD0-FF5B-41E7-BC9E-7A07786A167D}"/>
              </p228:anchr>
              <p228:title val="Er dette oppdatert, @Lars Tennbakk Bockman ?"/>
            </p228:event>
            <p228:event time="2025-11-07T14:39:09.376" id="{39C9F375-AED1-4B8B-8A46-505B0D8A0E35}">
              <p228:atrbtn authorId="{5E3A118B-92BF-8F94-E3E6-76E6F07C9213}"/>
              <p228:anchr>
                <p228:comment id="{7E63EDD0-FF5B-41E7-BC9E-7A07786A167D}"/>
              </p228:anchr>
              <p228:date stDt="2025-11-07T14:39:09.376" endDt="2025-11-07T14:39:09.376"/>
            </p228:event>
            <p228:event time="2025-11-10T08:11:39.016" id="{B00AB757-5DED-4DBF-9BB6-E556301E35DA}">
              <p228:atrbtn authorId="{D7921274-A243-60C3-8DB0-D7227B1AC670}"/>
              <p228:anchr>
                <p228:comment id="{00000000-0000-0000-0000-000000000000}"/>
              </p228:anchr>
              <p228:pcntCmplt val="100000"/>
            </p228:event>
          </p228:history>
        </p228:taskDetails>
      </p:ext>
    </p188:extLst>
  </p188:cm>
</p188:cmLst>
</file>

<file path=ppt/comments/modernComment_10D_397AC02D.xml><?xml version="1.0" encoding="utf-8"?>
<p188:cmLst xmlns:a="http://schemas.openxmlformats.org/drawingml/2006/main" xmlns:r="http://schemas.openxmlformats.org/officeDocument/2006/relationships" xmlns:p188="http://schemas.microsoft.com/office/powerpoint/2018/8/main">
  <p188:cm id="{30D4FD75-E37D-4E6D-8A46-194B4EA630C7}" authorId="{5E3A118B-92BF-8F94-E3E6-76E6F07C9213}" created="2025-11-10T21:46:40.395" startDate="2025-11-10T21:46:40.395" dueDate="2025-11-10T21:46:40.395" assignedTo="{D7921274-A243-60C3-8DB0-D7227B1AC670}" title="Snittprisen i NO2 i oktober var 69 øre/kWh, @Lars Tennbakk Bockman ">
    <ac:deMkLst xmlns:ac="http://schemas.microsoft.com/office/drawing/2013/main/command">
      <pc:docMk xmlns:pc="http://schemas.microsoft.com/office/powerpoint/2013/main/command"/>
      <pc:sldMk xmlns:pc="http://schemas.microsoft.com/office/powerpoint/2013/main/command" cId="964345901" sldId="269"/>
      <ac:picMk id="4" creationId="{F1209CBB-C9AB-BA6E-3FAE-5B8063D6E61B}"/>
    </ac:deMkLst>
    <p188:txBody>
      <a:bodyPr/>
      <a:lstStyle/>
      <a:p>
        <a:r>
          <a:rPr lang="nb-NO"/>
          <a:t>Snittprisen i NO2 i oktober var 69 øre/kWh, [@Lars Tennbakk Bockman] </a:t>
        </a:r>
      </a:p>
    </p188:txBody>
    <p188:extLst>
      <p:ext xmlns:p="http://schemas.openxmlformats.org/presentationml/2006/main" uri="{5BB2D875-25FF-4072-B9AC-8F64D62656EB}">
        <p228:taskDetails xmlns:p228="http://schemas.microsoft.com/office/powerpoint/2022/08/main">
          <p228:history>
            <p228:event time="2025-11-10T21:46:40.395" id="{0BE291DC-0537-440F-B6F2-E1940A19079B}">
              <p228:atrbtn authorId="{5E3A118B-92BF-8F94-E3E6-76E6F07C9213}"/>
              <p228:anchr>
                <p228:comment id="{30D4FD75-E37D-4E6D-8A46-194B4EA630C7}"/>
              </p228:anchr>
              <p228:add/>
            </p228:event>
            <p228:event time="2025-11-10T21:46:40.395" id="{C5A913CC-F6DB-4290-A64C-985ABDA2885E}">
              <p228:atrbtn authorId="{5E3A118B-92BF-8F94-E3E6-76E6F07C9213}"/>
              <p228:anchr>
                <p228:comment id="{30D4FD75-E37D-4E6D-8A46-194B4EA630C7}"/>
              </p228:anchr>
              <p228:asgn authorId="{D7921274-A243-60C3-8DB0-D7227B1AC670}"/>
            </p228:event>
            <p228:event time="2025-11-10T21:46:40.395" id="{64EEC9EC-6BE8-4E3F-9BCA-C3C85F894CFA}">
              <p228:atrbtn authorId="{5E3A118B-92BF-8F94-E3E6-76E6F07C9213}"/>
              <p228:anchr>
                <p228:comment id="{30D4FD75-E37D-4E6D-8A46-194B4EA630C7}"/>
              </p228:anchr>
              <p228:title val="Snittprisen i NO2 i oktober var 69 øre/kWh, @Lars Tennbakk Bockman "/>
            </p228:event>
            <p228:event time="2025-11-10T21:46:40.395" id="{24120346-44F6-4CA5-989B-082BB8F87F33}">
              <p228:atrbtn authorId="{5E3A118B-92BF-8F94-E3E6-76E6F07C9213}"/>
              <p228:anchr>
                <p228:comment id="{30D4FD75-E37D-4E6D-8A46-194B4EA630C7}"/>
              </p228:anchr>
              <p228:date stDt="2025-11-10T21:46:40.395" endDt="2025-11-10T21:46:40.395"/>
            </p228:event>
          </p228:history>
        </p228:taskDetails>
      </p:ext>
    </p188:extLst>
  </p188:cm>
</p188:cmLst>
</file>

<file path=ppt/comments/modernComment_113_537C7211.xml><?xml version="1.0" encoding="utf-8"?>
<p188:cmLst xmlns:a="http://schemas.openxmlformats.org/drawingml/2006/main" xmlns:r="http://schemas.openxmlformats.org/officeDocument/2006/relationships" xmlns:p188="http://schemas.microsoft.com/office/powerpoint/2018/8/main">
  <p188:cm id="{37699BA9-3C0F-4DA6-B290-957A816603D9}" authorId="{5E3A118B-92BF-8F94-E3E6-76E6F07C9213}" created="2025-11-10T21:17:28.406" startDate="2025-11-10T21:17:28.406" dueDate="2025-11-10T21:17:28.406" assignedTo="{D7921274-A243-60C3-8DB0-D7227B1AC670}" title="@Lars Tennbakk Bockman prisen i NO2 i oktober var 69 øre/kWh. Ikke 70 øre.">
    <ac:deMkLst xmlns:ac="http://schemas.microsoft.com/office/drawing/2013/main/command">
      <pc:docMk xmlns:pc="http://schemas.microsoft.com/office/powerpoint/2013/main/command"/>
      <pc:sldMk xmlns:pc="http://schemas.microsoft.com/office/powerpoint/2013/main/command" cId="1400664593" sldId="275"/>
      <ac:picMk id="10" creationId="{EDD2A1DB-03B4-A540-E2CF-68A1C96AF138}"/>
    </ac:deMkLst>
    <p188:txBody>
      <a:bodyPr/>
      <a:lstStyle/>
      <a:p>
        <a:r>
          <a:rPr lang="nb-NO"/>
          <a:t>[@Lars Tennbakk Bockman] prisen i NO2 i oktober var 69 øre/kWh. Ikke 70 øre.</a:t>
        </a:r>
      </a:p>
    </p188:txBody>
    <p188:extLst>
      <p:ext xmlns:p="http://schemas.openxmlformats.org/presentationml/2006/main" uri="{5BB2D875-25FF-4072-B9AC-8F64D62656EB}">
        <p228:taskDetails xmlns:p228="http://schemas.microsoft.com/office/powerpoint/2022/08/main">
          <p228:history>
            <p228:event time="2025-11-10T21:17:28.406" id="{0DD0EC6A-7A99-4211-8E4B-CE08EEFE7D55}">
              <p228:atrbtn authorId="{5E3A118B-92BF-8F94-E3E6-76E6F07C9213}"/>
              <p228:anchr>
                <p228:comment id="{37699BA9-3C0F-4DA6-B290-957A816603D9}"/>
              </p228:anchr>
              <p228:add/>
            </p228:event>
            <p228:event time="2025-11-10T21:17:28.406" id="{58A1FB88-8EA0-41E1-993D-6E6C0958AE1D}">
              <p228:atrbtn authorId="{5E3A118B-92BF-8F94-E3E6-76E6F07C9213}"/>
              <p228:anchr>
                <p228:comment id="{37699BA9-3C0F-4DA6-B290-957A816603D9}"/>
              </p228:anchr>
              <p228:asgn authorId="{D7921274-A243-60C3-8DB0-D7227B1AC670}"/>
            </p228:event>
            <p228:event time="2025-11-10T21:17:28.406" id="{C41E1236-582F-4739-93AC-D954C0C87DE2}">
              <p228:atrbtn authorId="{5E3A118B-92BF-8F94-E3E6-76E6F07C9213}"/>
              <p228:anchr>
                <p228:comment id="{37699BA9-3C0F-4DA6-B290-957A816603D9}"/>
              </p228:anchr>
              <p228:title val="@Lars Tennbakk Bockman prisen i NO2 i oktober var 69 øre/kWh. Ikke 70 øre."/>
            </p228:event>
            <p228:event time="2025-11-10T21:17:28.406" id="{3834DE23-2DB0-4578-91CA-68FFD453AD6B}">
              <p228:atrbtn authorId="{5E3A118B-92BF-8F94-E3E6-76E6F07C9213}"/>
              <p228:anchr>
                <p228:comment id="{37699BA9-3C0F-4DA6-B290-957A816603D9}"/>
              </p228:anchr>
              <p228:date stDt="2025-11-10T21:17:28.406" endDt="2025-11-10T21:17:28.406"/>
            </p228:event>
          </p228:history>
        </p228:taskDetails>
      </p:ext>
    </p188:extLst>
  </p188:cm>
  <p188:cm id="{B65F8BB2-E452-4EE2-9324-1F76CAAC088E}" authorId="{5E3A118B-92BF-8F94-E3E6-76E6F07C9213}" created="2025-11-10T21:18:15.070" startDate="2025-11-10T21:18:15.070" dueDate="2025-11-10T21:18:15.070" assignedTo="{D7921274-A243-60C3-8DB0-D7227B1AC670}" title="@Lars Tennbakk Bockman , er dette oppdatert?">
    <ac:txMkLst xmlns:ac="http://schemas.microsoft.com/office/drawing/2013/main/command">
      <pc:docMk xmlns:pc="http://schemas.microsoft.com/office/powerpoint/2013/main/command"/>
      <pc:sldMk xmlns:pc="http://schemas.microsoft.com/office/powerpoint/2013/main/command" cId="1400664593" sldId="275"/>
      <ac:spMk id="13" creationId="{D3816D81-2F0C-5C31-0215-8B391B6646ED}"/>
      <ac:txMk cp="2" len="10">
        <ac:context len="243" hash="1058761051"/>
      </ac:txMk>
    </ac:txMkLst>
    <p188:pos x="1169466" y="164645"/>
    <p188:txBody>
      <a:bodyPr/>
      <a:lstStyle/>
      <a:p>
        <a:r>
          <a:rPr lang="nb-NO"/>
          <a:t>[@Lars Tennbakk Bockman] , er dette oppdatert?</a:t>
        </a:r>
      </a:p>
    </p188:txBody>
    <p188:extLst>
      <p:ext xmlns:p="http://schemas.openxmlformats.org/presentationml/2006/main" uri="{5BB2D875-25FF-4072-B9AC-8F64D62656EB}">
        <p228:taskDetails xmlns:p228="http://schemas.microsoft.com/office/powerpoint/2022/08/main">
          <p228:history>
            <p228:event time="2025-11-10T21:18:15.070" id="{D6937D23-363F-4B88-B40A-D8C771EC35E0}">
              <p228:atrbtn authorId="{5E3A118B-92BF-8F94-E3E6-76E6F07C9213}"/>
              <p228:anchr>
                <p228:comment id="{B65F8BB2-E452-4EE2-9324-1F76CAAC088E}"/>
              </p228:anchr>
              <p228:add/>
            </p228:event>
            <p228:event time="2025-11-10T21:18:15.070" id="{6095E6A9-8EEB-44D3-933C-8A629EF12176}">
              <p228:atrbtn authorId="{5E3A118B-92BF-8F94-E3E6-76E6F07C9213}"/>
              <p228:anchr>
                <p228:comment id="{B65F8BB2-E452-4EE2-9324-1F76CAAC088E}"/>
              </p228:anchr>
              <p228:asgn authorId="{D7921274-A243-60C3-8DB0-D7227B1AC670}"/>
            </p228:event>
            <p228:event time="2025-11-10T21:18:15.070" id="{4F4AF3F4-3889-4AB9-BA47-F672E5684ED4}">
              <p228:atrbtn authorId="{5E3A118B-92BF-8F94-E3E6-76E6F07C9213}"/>
              <p228:anchr>
                <p228:comment id="{B65F8BB2-E452-4EE2-9324-1F76CAAC088E}"/>
              </p228:anchr>
              <p228:title val="@Lars Tennbakk Bockman , er dette oppdatert?"/>
            </p228:event>
            <p228:event time="2025-11-10T21:18:15.070" id="{BAB8C562-56B0-43E1-9B38-C32F0BB9884B}">
              <p228:atrbtn authorId="{5E3A118B-92BF-8F94-E3E6-76E6F07C9213}"/>
              <p228:anchr>
                <p228:comment id="{B65F8BB2-E452-4EE2-9324-1F76CAAC088E}"/>
              </p228:anchr>
              <p228:date stDt="2025-11-10T21:18:15.070" endDt="2025-11-10T21:18:15.07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6177491" cy="490409"/>
          </a:xfrm>
          <a:prstGeom prst="rect">
            <a:avLst/>
          </a:prstGeom>
        </p:spPr>
        <p:txBody>
          <a:bodyPr vert="horz" lIns="133795" tIns="66898" rIns="133795" bIns="66898" rtlCol="0"/>
          <a:lstStyle>
            <a:lvl1pPr algn="l">
              <a:defRPr sz="1800"/>
            </a:lvl1pPr>
          </a:lstStyle>
          <a:p>
            <a:endParaRPr lang="nb-NO"/>
          </a:p>
        </p:txBody>
      </p:sp>
      <p:sp>
        <p:nvSpPr>
          <p:cNvPr id="3" name="Plassholder for dato 2"/>
          <p:cNvSpPr>
            <a:spLocks noGrp="1"/>
          </p:cNvSpPr>
          <p:nvPr>
            <p:ph type="dt" idx="1"/>
          </p:nvPr>
        </p:nvSpPr>
        <p:spPr>
          <a:xfrm>
            <a:off x="8074962" y="0"/>
            <a:ext cx="6177491" cy="490409"/>
          </a:xfrm>
          <a:prstGeom prst="rect">
            <a:avLst/>
          </a:prstGeom>
        </p:spPr>
        <p:txBody>
          <a:bodyPr vert="horz" lIns="133795" tIns="66898" rIns="133795" bIns="66898" rtlCol="0"/>
          <a:lstStyle>
            <a:lvl1pPr algn="r">
              <a:defRPr sz="1800"/>
            </a:lvl1pPr>
          </a:lstStyle>
          <a:p>
            <a:fld id="{01329E2F-4686-4F18-A9A7-D08BDCF84B80}" type="datetimeFigureOut">
              <a:rPr lang="nb-NO" smtClean="0"/>
              <a:t>10.11.2025</a:t>
            </a:fld>
            <a:endParaRPr lang="nb-NO"/>
          </a:p>
        </p:txBody>
      </p:sp>
      <p:sp>
        <p:nvSpPr>
          <p:cNvPr id="4" name="Plassholder for lysbilde 3"/>
          <p:cNvSpPr>
            <a:spLocks noGrp="1" noRot="1" noChangeAspect="1"/>
          </p:cNvSpPr>
          <p:nvPr>
            <p:ph type="sldImg" idx="2"/>
          </p:nvPr>
        </p:nvSpPr>
        <p:spPr>
          <a:xfrm>
            <a:off x="4176713" y="1222375"/>
            <a:ext cx="5902325" cy="3298825"/>
          </a:xfrm>
          <a:prstGeom prst="rect">
            <a:avLst/>
          </a:prstGeom>
          <a:noFill/>
          <a:ln w="12700">
            <a:solidFill>
              <a:prstClr val="black"/>
            </a:solidFill>
          </a:ln>
        </p:spPr>
        <p:txBody>
          <a:bodyPr vert="horz" lIns="133795" tIns="66898" rIns="133795" bIns="66898" rtlCol="0" anchor="ctr"/>
          <a:lstStyle/>
          <a:p>
            <a:endParaRPr lang="nb-NO"/>
          </a:p>
        </p:txBody>
      </p:sp>
      <p:sp>
        <p:nvSpPr>
          <p:cNvPr id="5" name="Plassholder for notater 4"/>
          <p:cNvSpPr>
            <a:spLocks noGrp="1"/>
          </p:cNvSpPr>
          <p:nvPr>
            <p:ph type="body" sz="quarter" idx="3"/>
          </p:nvPr>
        </p:nvSpPr>
        <p:spPr>
          <a:xfrm>
            <a:off x="1425576" y="4703851"/>
            <a:ext cx="11404599" cy="3848607"/>
          </a:xfrm>
          <a:prstGeom prst="rect">
            <a:avLst/>
          </a:prstGeom>
        </p:spPr>
        <p:txBody>
          <a:bodyPr vert="horz" lIns="133795" tIns="66898" rIns="133795" bIns="668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83831"/>
            <a:ext cx="6177491" cy="490409"/>
          </a:xfrm>
          <a:prstGeom prst="rect">
            <a:avLst/>
          </a:prstGeom>
        </p:spPr>
        <p:txBody>
          <a:bodyPr vert="horz" lIns="133795" tIns="66898" rIns="133795" bIns="66898" rtlCol="0" anchor="b"/>
          <a:lstStyle>
            <a:lvl1pPr algn="l">
              <a:defRPr sz="1800"/>
            </a:lvl1pPr>
          </a:lstStyle>
          <a:p>
            <a:endParaRPr lang="nb-NO"/>
          </a:p>
        </p:txBody>
      </p:sp>
      <p:sp>
        <p:nvSpPr>
          <p:cNvPr id="7" name="Plassholder for lysbildenummer 6"/>
          <p:cNvSpPr>
            <a:spLocks noGrp="1"/>
          </p:cNvSpPr>
          <p:nvPr>
            <p:ph type="sldNum" sz="quarter" idx="5"/>
          </p:nvPr>
        </p:nvSpPr>
        <p:spPr>
          <a:xfrm>
            <a:off x="8074962" y="9283831"/>
            <a:ext cx="6177491" cy="490409"/>
          </a:xfrm>
          <a:prstGeom prst="rect">
            <a:avLst/>
          </a:prstGeom>
        </p:spPr>
        <p:txBody>
          <a:bodyPr vert="horz" lIns="133795" tIns="66898" rIns="133795" bIns="66898" rtlCol="0" anchor="b"/>
          <a:lstStyle>
            <a:lvl1pPr algn="r">
              <a:defRPr sz="1800"/>
            </a:lvl1pPr>
          </a:lstStyle>
          <a:p>
            <a:fld id="{988FB815-4B74-45D9-A47D-33C36308A6D8}" type="slidenum">
              <a:rPr lang="nb-NO" smtClean="0"/>
              <a:t>‹#›</a:t>
            </a:fld>
            <a:endParaRPr lang="nb-NO"/>
          </a:p>
        </p:txBody>
      </p:sp>
    </p:spTree>
    <p:extLst>
      <p:ext uri="{BB962C8B-B14F-4D97-AF65-F5344CB8AC3E}">
        <p14:creationId xmlns:p14="http://schemas.microsoft.com/office/powerpoint/2010/main" val="1155752628"/>
      </p:ext>
    </p:extLst>
  </p:cSld>
  <p:clrMap bg1="lt1" tx1="dk1" bg2="lt2" tx2="dk2" accent1="accent1" accent2="accent2" accent3="accent3" accent4="accent4" accent5="accent5" accent6="accent6" hlink="hlink" folHlink="folHlink"/>
  <p:notesStyle>
    <a:lvl1pPr marL="0" algn="l" defTabSz="684246" rtl="0" eaLnBrk="1" latinLnBrk="0" hangingPunct="1">
      <a:defRPr sz="898" kern="1200">
        <a:solidFill>
          <a:schemeClr val="tx1"/>
        </a:solidFill>
        <a:latin typeface="+mn-lt"/>
        <a:ea typeface="+mn-ea"/>
        <a:cs typeface="+mn-cs"/>
      </a:defRPr>
    </a:lvl1pPr>
    <a:lvl2pPr marL="342123" algn="l" defTabSz="684246" rtl="0" eaLnBrk="1" latinLnBrk="0" hangingPunct="1">
      <a:defRPr sz="898" kern="1200">
        <a:solidFill>
          <a:schemeClr val="tx1"/>
        </a:solidFill>
        <a:latin typeface="+mn-lt"/>
        <a:ea typeface="+mn-ea"/>
        <a:cs typeface="+mn-cs"/>
      </a:defRPr>
    </a:lvl2pPr>
    <a:lvl3pPr marL="684246" algn="l" defTabSz="684246" rtl="0" eaLnBrk="1" latinLnBrk="0" hangingPunct="1">
      <a:defRPr sz="898" kern="1200">
        <a:solidFill>
          <a:schemeClr val="tx1"/>
        </a:solidFill>
        <a:latin typeface="+mn-lt"/>
        <a:ea typeface="+mn-ea"/>
        <a:cs typeface="+mn-cs"/>
      </a:defRPr>
    </a:lvl3pPr>
    <a:lvl4pPr marL="1026368" algn="l" defTabSz="684246" rtl="0" eaLnBrk="1" latinLnBrk="0" hangingPunct="1">
      <a:defRPr sz="898" kern="1200">
        <a:solidFill>
          <a:schemeClr val="tx1"/>
        </a:solidFill>
        <a:latin typeface="+mn-lt"/>
        <a:ea typeface="+mn-ea"/>
        <a:cs typeface="+mn-cs"/>
      </a:defRPr>
    </a:lvl4pPr>
    <a:lvl5pPr marL="1368491" algn="l" defTabSz="684246" rtl="0" eaLnBrk="1" latinLnBrk="0" hangingPunct="1">
      <a:defRPr sz="898" kern="1200">
        <a:solidFill>
          <a:schemeClr val="tx1"/>
        </a:solidFill>
        <a:latin typeface="+mn-lt"/>
        <a:ea typeface="+mn-ea"/>
        <a:cs typeface="+mn-cs"/>
      </a:defRPr>
    </a:lvl5pPr>
    <a:lvl6pPr marL="1710614" algn="l" defTabSz="684246" rtl="0" eaLnBrk="1" latinLnBrk="0" hangingPunct="1">
      <a:defRPr sz="898" kern="1200">
        <a:solidFill>
          <a:schemeClr val="tx1"/>
        </a:solidFill>
        <a:latin typeface="+mn-lt"/>
        <a:ea typeface="+mn-ea"/>
        <a:cs typeface="+mn-cs"/>
      </a:defRPr>
    </a:lvl6pPr>
    <a:lvl7pPr marL="2052737" algn="l" defTabSz="684246" rtl="0" eaLnBrk="1" latinLnBrk="0" hangingPunct="1">
      <a:defRPr sz="898" kern="1200">
        <a:solidFill>
          <a:schemeClr val="tx1"/>
        </a:solidFill>
        <a:latin typeface="+mn-lt"/>
        <a:ea typeface="+mn-ea"/>
        <a:cs typeface="+mn-cs"/>
      </a:defRPr>
    </a:lvl7pPr>
    <a:lvl8pPr marL="2394859" algn="l" defTabSz="684246" rtl="0" eaLnBrk="1" latinLnBrk="0" hangingPunct="1">
      <a:defRPr sz="898" kern="1200">
        <a:solidFill>
          <a:schemeClr val="tx1"/>
        </a:solidFill>
        <a:latin typeface="+mn-lt"/>
        <a:ea typeface="+mn-ea"/>
        <a:cs typeface="+mn-cs"/>
      </a:defRPr>
    </a:lvl8pPr>
    <a:lvl9pPr marL="2736982" algn="l" defTabSz="684246"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1</a:t>
            </a:fld>
            <a:endParaRPr lang="nb-NO"/>
          </a:p>
        </p:txBody>
      </p:sp>
    </p:spTree>
    <p:extLst>
      <p:ext uri="{BB962C8B-B14F-4D97-AF65-F5344CB8AC3E}">
        <p14:creationId xmlns:p14="http://schemas.microsoft.com/office/powerpoint/2010/main" val="100278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2</a:t>
            </a:fld>
            <a:endParaRPr lang="nb-NO"/>
          </a:p>
        </p:txBody>
      </p:sp>
    </p:spTree>
    <p:extLst>
      <p:ext uri="{BB962C8B-B14F-4D97-AF65-F5344CB8AC3E}">
        <p14:creationId xmlns:p14="http://schemas.microsoft.com/office/powerpoint/2010/main" val="348743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3</a:t>
            </a:fld>
            <a:endParaRPr lang="nb-NO"/>
          </a:p>
        </p:txBody>
      </p:sp>
    </p:spTree>
    <p:extLst>
      <p:ext uri="{BB962C8B-B14F-4D97-AF65-F5344CB8AC3E}">
        <p14:creationId xmlns:p14="http://schemas.microsoft.com/office/powerpoint/2010/main" val="26554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6</a:t>
            </a:fld>
            <a:endParaRPr lang="nb-NO"/>
          </a:p>
        </p:txBody>
      </p:sp>
    </p:spTree>
    <p:extLst>
      <p:ext uri="{BB962C8B-B14F-4D97-AF65-F5344CB8AC3E}">
        <p14:creationId xmlns:p14="http://schemas.microsoft.com/office/powerpoint/2010/main" val="43370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406860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3340764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275326" y="0"/>
            <a:ext cx="8868674" cy="511175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6939634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4572000" cy="511175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368170"/>
            <a:ext cx="3702960" cy="876266"/>
          </a:xfrm>
        </p:spPr>
        <p:txBody>
          <a:bodyPr lIns="0" tIns="0" rIns="0" bIns="0"/>
          <a:lstStyle>
            <a:lvl1pPr>
              <a:defRPr>
                <a:solidFill>
                  <a:schemeClr val="lt1"/>
                </a:solidFill>
              </a:defRPr>
            </a:lvl1pPr>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479617"/>
            <a:ext cx="3702960" cy="174948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5036180" y="2479616"/>
            <a:ext cx="3245759" cy="174948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5036180" y="1368171"/>
            <a:ext cx="3245759" cy="876266"/>
          </a:xfrm>
          <a:prstGeom prst="rect">
            <a:avLst/>
          </a:prstGeom>
        </p:spPr>
        <p:txBody>
          <a:bodyPr lIns="0" tIns="0" rIns="0" bIns="0"/>
          <a:lstStyle>
            <a:lvl1pPr marL="0" indent="0">
              <a:buNone/>
              <a:defRPr sz="2400"/>
            </a:lvl1pPr>
          </a:lstStyle>
          <a:p>
            <a:pPr lvl="0"/>
            <a:r>
              <a:rPr lang="nb-NO"/>
              <a:t>Klikk for å legge til tittel</a:t>
            </a:r>
          </a:p>
        </p:txBody>
      </p:sp>
    </p:spTree>
    <p:extLst>
      <p:ext uri="{BB962C8B-B14F-4D97-AF65-F5344CB8AC3E}">
        <p14:creationId xmlns:p14="http://schemas.microsoft.com/office/powerpoint/2010/main" val="14027588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5672426" y="0"/>
            <a:ext cx="3471575" cy="511175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464976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5912587" y="3639012"/>
            <a:ext cx="3231413" cy="1015482"/>
          </a:xfrm>
          <a:prstGeom prst="rect">
            <a:avLst/>
          </a:prstGeom>
        </p:spPr>
      </p:pic>
    </p:spTree>
    <p:extLst>
      <p:ext uri="{BB962C8B-B14F-4D97-AF65-F5344CB8AC3E}">
        <p14:creationId xmlns:p14="http://schemas.microsoft.com/office/powerpoint/2010/main" val="8286336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0"/>
            <a:ext cx="9144000"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055630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0"/>
            <a:ext cx="9144000" cy="3499421"/>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179443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4571428" y="0"/>
            <a:ext cx="4572572" cy="4654492"/>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0" y="0"/>
            <a:ext cx="5438103" cy="465774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110634"/>
            <a:ext cx="3648018"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8" y="2081047"/>
            <a:ext cx="3648018"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8" y="1809436"/>
            <a:ext cx="3648018" cy="124650"/>
          </a:xfrm>
          <a:prstGeom prst="rect">
            <a:avLst/>
          </a:prstGeom>
        </p:spPr>
        <p:txBody>
          <a:bodyPr wrap="square" lIns="0" tIns="0" rIns="0" bIns="0">
            <a:spAutoFit/>
          </a:bodyPr>
          <a:lstStyle>
            <a:lvl1pPr marL="0" indent="0">
              <a:buNone/>
              <a:defRPr b="1"/>
            </a:lvl1pPr>
          </a:lstStyle>
          <a:p>
            <a:pPr lvl="0"/>
            <a:r>
              <a:rPr lang="nb-NO"/>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90883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889095" y="0"/>
            <a:ext cx="8254905"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808640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3579109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9144000" cy="511175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225984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457257" y="897051"/>
            <a:ext cx="8229486" cy="664797"/>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B3610D67-829F-7753-DAA3-D434EEA73AC5}"/>
              </a:ext>
            </a:extLst>
          </p:cNvPr>
          <p:cNvSpPr/>
          <p:nvPr userDrawn="1"/>
        </p:nvSpPr>
        <p:spPr>
          <a:xfrm>
            <a:off x="3061066"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9EE381F8-6F7C-2553-D5D3-B419E77AED5C}"/>
              </a:ext>
            </a:extLst>
          </p:cNvPr>
          <p:cNvSpPr/>
          <p:nvPr userDrawn="1"/>
        </p:nvSpPr>
        <p:spPr>
          <a:xfrm>
            <a:off x="6116022" y="2917276"/>
            <a:ext cx="3027978"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457258"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457258"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457259"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3587619"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3587619"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3587620"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6717980"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6717980"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6717981"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Tree>
    <p:extLst>
      <p:ext uri="{BB962C8B-B14F-4D97-AF65-F5344CB8AC3E}">
        <p14:creationId xmlns:p14="http://schemas.microsoft.com/office/powerpoint/2010/main" val="118676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2411774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9144000" cy="511175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41015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9648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53480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32898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7930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26928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3838575" y="2133600"/>
            <a:ext cx="1457325" cy="819150"/>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8504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3843337" y="2146300"/>
            <a:ext cx="1457325" cy="819150"/>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448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4571428" y="0"/>
            <a:ext cx="4572572"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2529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74419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4572572"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solidFill>
                  <a:schemeClr val="lt1"/>
                </a:solidFill>
              </a:defRPr>
            </a:lvl1pPr>
          </a:lstStyle>
          <a:p>
            <a:pPr lvl="0"/>
            <a:r>
              <a:rPr lang="nb-NO"/>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4958814" y="212725"/>
            <a:ext cx="3836987" cy="4516721"/>
          </a:xfrm>
        </p:spPr>
        <p:txBody>
          <a:bodyPr/>
          <a:lstStyle/>
          <a:p>
            <a:r>
              <a:rPr lang="nb-NO"/>
              <a:t>Klikk ikonet for å legge til et diagram</a:t>
            </a:r>
          </a:p>
        </p:txBody>
      </p:sp>
    </p:spTree>
    <p:extLst>
      <p:ext uri="{BB962C8B-B14F-4D97-AF65-F5344CB8AC3E}">
        <p14:creationId xmlns:p14="http://schemas.microsoft.com/office/powerpoint/2010/main" val="87733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2968344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875412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4858339" y="1744958"/>
            <a:ext cx="4285661" cy="2909535"/>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8929230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2734936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3A0CE2F-587C-2A35-D66A-1FC176F13F50}"/>
              </a:ext>
            </a:extLst>
          </p:cNvPr>
          <p:cNvGraphicFramePr>
            <a:graphicFrameLocks noChangeAspect="1"/>
          </p:cNvGraphicFramePr>
          <p:nvPr userDrawn="1">
            <p:custDataLst>
              <p:tags r:id="rId31"/>
            </p:custDataLst>
            <p:extLst>
              <p:ext uri="{D42A27DB-BD31-4B8C-83A1-F6EECF244321}">
                <p14:modId xmlns:p14="http://schemas.microsoft.com/office/powerpoint/2010/main" val="825079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1" imgH="411" progId="TCLayout.ActiveDocument.1">
                  <p:embed/>
                </p:oleObj>
              </mc:Choice>
              <mc:Fallback>
                <p:oleObj name="think-cell Slide" r:id="rId32" imgW="411" imgH="411" progId="TCLayout.ActiveDocument.1">
                  <p:embed/>
                  <p:pic>
                    <p:nvPicPr>
                      <p:cNvPr id="8" name="think-cell data - do not delete" hidden="1">
                        <a:extLst>
                          <a:ext uri="{FF2B5EF4-FFF2-40B4-BE49-F238E27FC236}">
                            <a16:creationId xmlns:a16="http://schemas.microsoft.com/office/drawing/2014/main" id="{C3A0CE2F-587C-2A35-D66A-1FC176F13F50}"/>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457257" y="1110634"/>
            <a:ext cx="8229486" cy="664797"/>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457257" y="2081047"/>
            <a:ext cx="8229486" cy="214805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63720"/>
            <a:ext cx="2057400" cy="15389"/>
          </a:xfrm>
          <a:prstGeom prst="rect">
            <a:avLst/>
          </a:prstGeom>
        </p:spPr>
        <p:txBody>
          <a:bodyPr vert="horz" lIns="0" tIns="0" rIns="0" bIns="0" rtlCol="0" anchor="ctr">
            <a:spAutoFit/>
          </a:bodyPr>
          <a:lstStyle>
            <a:lvl1pPr algn="l">
              <a:defRPr sz="100">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63720"/>
            <a:ext cx="2057400" cy="15389"/>
          </a:xfrm>
          <a:prstGeom prst="rect">
            <a:avLst/>
          </a:prstGeom>
        </p:spPr>
        <p:txBody>
          <a:bodyPr vert="horz" lIns="0" tIns="0" rIns="0" bIns="0" rtlCol="0" anchor="ctr">
            <a:spAutoFit/>
          </a:bodyPr>
          <a:lstStyle>
            <a:lvl1pPr algn="ctr">
              <a:defRPr sz="100">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457257" y="4796968"/>
            <a:ext cx="2057400" cy="153888"/>
          </a:xfrm>
          <a:prstGeom prst="rect">
            <a:avLst/>
          </a:prstGeom>
        </p:spPr>
        <p:txBody>
          <a:bodyPr vert="horz" lIns="0" tIns="0" rIns="0" bIns="0" rtlCol="0" anchor="ctr">
            <a:spAutoFit/>
          </a:bodyPr>
          <a:lstStyle>
            <a:lvl1pPr algn="l">
              <a:defRPr sz="1000">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57257" y="457257"/>
            <a:ext cx="1202400" cy="291107"/>
          </a:xfrm>
          <a:prstGeom prst="rect">
            <a:avLst/>
          </a:prstGeom>
        </p:spPr>
      </p:pic>
    </p:spTree>
    <p:extLst>
      <p:ext uri="{BB962C8B-B14F-4D97-AF65-F5344CB8AC3E}">
        <p14:creationId xmlns:p14="http://schemas.microsoft.com/office/powerpoint/2010/main" val="23143613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70" r:id="rId5"/>
    <p:sldLayoutId id="2147483661" r:id="rId6"/>
    <p:sldLayoutId id="2147483662" r:id="rId7"/>
    <p:sldLayoutId id="2147483652" r:id="rId8"/>
    <p:sldLayoutId id="2147483671" r:id="rId9"/>
    <p:sldLayoutId id="2147483672" r:id="rId10"/>
    <p:sldLayoutId id="2147483673" r:id="rId11"/>
    <p:sldLayoutId id="2147483682" r:id="rId12"/>
    <p:sldLayoutId id="2147483674" r:id="rId13"/>
    <p:sldLayoutId id="2147483675" r:id="rId14"/>
    <p:sldLayoutId id="2147483676" r:id="rId15"/>
    <p:sldLayoutId id="2147483677" r:id="rId16"/>
    <p:sldLayoutId id="2147483680" r:id="rId17"/>
    <p:sldLayoutId id="2147483678" r:id="rId18"/>
    <p:sldLayoutId id="2147483679" r:id="rId19"/>
    <p:sldLayoutId id="2147483681" r:id="rId20"/>
    <p:sldLayoutId id="2147483654" r:id="rId21"/>
    <p:sldLayoutId id="2147483669" r:id="rId22"/>
    <p:sldLayoutId id="2147483655" r:id="rId23"/>
    <p:sldLayoutId id="2147483663" r:id="rId24"/>
    <p:sldLayoutId id="2147483664" r:id="rId25"/>
    <p:sldLayoutId id="2147483665" r:id="rId26"/>
    <p:sldLayoutId id="2147483666" r:id="rId27"/>
    <p:sldLayoutId id="2147483667" r:id="rId28"/>
    <p:sldLayoutId id="2147483668" r:id="rId29"/>
  </p:sldLayoutIdLst>
  <p:hf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206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1pPr>
      <a:lvl2pPr marL="400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2pPr>
      <a:lvl3pPr marL="6302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3pPr>
      <a:lvl4pPr marL="8969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4pPr>
      <a:lvl5pPr marL="1162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microsoft.com/office/2018/10/relationships/comments" Target="../comments/modernComment_10D_397AC02D.xm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7.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microsoft.com/office/2018/10/relationships/comments" Target="../comments/modernComment_113_537C7211.xml"/><Relationship Id="rId7" Type="http://schemas.openxmlformats.org/officeDocument/2006/relationships/chart" Target="../charts/chart1.xml"/><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159BFCEF.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39.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8B56EC-7292-D1FD-439F-B85706CC2184}"/>
              </a:ext>
            </a:extLst>
          </p:cNvPr>
          <p:cNvGraphicFramePr>
            <a:graphicFrameLocks noChangeAspect="1"/>
          </p:cNvGraphicFramePr>
          <p:nvPr>
            <p:custDataLst>
              <p:tags r:id="rId1"/>
            </p:custDataLst>
            <p:extLst>
              <p:ext uri="{D42A27DB-BD31-4B8C-83A1-F6EECF244321}">
                <p14:modId xmlns:p14="http://schemas.microsoft.com/office/powerpoint/2010/main" val="7578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9E8B56EC-7292-D1FD-439F-B85706CC21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EB808BFC-B71A-C9E5-5827-2A0376474563}"/>
              </a:ext>
            </a:extLst>
          </p:cNvPr>
          <p:cNvSpPr>
            <a:spLocks noGrp="1"/>
          </p:cNvSpPr>
          <p:nvPr>
            <p:ph type="title"/>
          </p:nvPr>
        </p:nvSpPr>
        <p:spPr>
          <a:xfrm>
            <a:off x="302969" y="851326"/>
            <a:ext cx="3926766" cy="258429"/>
          </a:xfrm>
        </p:spPr>
        <p:txBody>
          <a:bodyPr vert="horz" lIns="0" tIns="0" rIns="0" bIns="0" rtlCol="0" anchor="t">
            <a:normAutofit/>
          </a:bodyPr>
          <a:lstStyle/>
          <a:p>
            <a:pPr>
              <a:lnSpc>
                <a:spcPct val="90000"/>
              </a:lnSpc>
            </a:pPr>
            <a:r>
              <a:rPr lang="nb-NO" sz="1800" kern="1200">
                <a:latin typeface="+mj-lt"/>
                <a:ea typeface="+mj-ea"/>
                <a:cs typeface="+mj-cs"/>
              </a:rPr>
              <a:t>Strømprisindeksen for oktober</a:t>
            </a:r>
            <a:r>
              <a:rPr lang="nb-NO" sz="1800"/>
              <a:t> 2025</a:t>
            </a:r>
            <a:endParaRPr lang="nb-NO" sz="1800" kern="1200">
              <a:latin typeface="+mj-lt"/>
              <a:ea typeface="+mj-ea"/>
              <a:cs typeface="+mj-cs"/>
            </a:endParaRPr>
          </a:p>
        </p:txBody>
      </p:sp>
      <p:sp>
        <p:nvSpPr>
          <p:cNvPr id="15" name="TextBox 14">
            <a:extLst>
              <a:ext uri="{FF2B5EF4-FFF2-40B4-BE49-F238E27FC236}">
                <a16:creationId xmlns:a16="http://schemas.microsoft.com/office/drawing/2014/main" id="{71CD328A-FCBF-98DB-A3A2-36A13A7E9980}"/>
              </a:ext>
            </a:extLst>
          </p:cNvPr>
          <p:cNvSpPr txBox="1"/>
          <p:nvPr/>
        </p:nvSpPr>
        <p:spPr>
          <a:xfrm>
            <a:off x="302969" y="1263930"/>
            <a:ext cx="4036769" cy="3137643"/>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120650" indent="-120650" defTabSz="914400">
              <a:spcBef>
                <a:spcPts val="800"/>
              </a:spcBef>
              <a:buFont typeface="Arial" panose="020B0604020202020204" pitchFamily="34" charset="0"/>
              <a:buChar char="•"/>
            </a:pPr>
            <a:r>
              <a:rPr lang="nb-NO" sz="800" dirty="0"/>
              <a:t>Kaldere vær gjorde at folk over hele landet brukte mer strøm på oppvarming i oktober. Dermed steg strømregningene til husholdninger over hele landet fra september til oktober.  </a:t>
            </a:r>
          </a:p>
          <a:p>
            <a:pPr marL="120650" indent="-120650" defTabSz="914400">
              <a:spcBef>
                <a:spcPts val="800"/>
              </a:spcBef>
              <a:buFont typeface="Arial" panose="020B0604020202020204" pitchFamily="34" charset="0"/>
              <a:buChar char="•"/>
            </a:pPr>
            <a:r>
              <a:rPr lang="nb-NO" sz="800" dirty="0"/>
              <a:t>Strømprisene i oktober var på om lag samme nivå som i september i store deler av landet. Unntaket er Midt-Norge (NO3), der prisene økte noe. En av årsakene til prisøkningen kan ha vært en ny kabel over Sognefjorden, som har økt overføringskapasiteten mellom Vest-Norge og Midt-Norge.</a:t>
            </a:r>
            <a:endParaRPr lang="nb-NO" sz="800" dirty="0">
              <a:cs typeface="Arial"/>
            </a:endParaRPr>
          </a:p>
          <a:p>
            <a:pPr marL="120650" indent="-120650" defTabSz="914400">
              <a:spcBef>
                <a:spcPts val="800"/>
              </a:spcBef>
              <a:buFont typeface="Arial" panose="020B0604020202020204" pitchFamily="34" charset="0"/>
              <a:buChar char="•"/>
            </a:pPr>
            <a:r>
              <a:rPr lang="nb-NO" sz="800" dirty="0"/>
              <a:t>I nesten hele landet var strømprisene i oktober de høyeste snittprisene for denne måned siden strømpriskrisen i 2021-2022. Årsaken til de høye prisene er en svakere hydrologisk situasjon enn de to siste årene, som har ført til at vi har fått mer prissmitte fra landene vi er koblet til sørover på kontinentet. </a:t>
            </a:r>
          </a:p>
          <a:p>
            <a:pPr marL="120650" indent="-120650" defTabSz="914400">
              <a:spcBef>
                <a:spcPts val="800"/>
              </a:spcBef>
              <a:buFont typeface="Arial" panose="020B0604020202020204" pitchFamily="34" charset="0"/>
              <a:buChar char="•"/>
            </a:pPr>
            <a:r>
              <a:rPr lang="nb-NO" sz="800" dirty="0"/>
              <a:t>Det eneste unntaket er Nord-Norge, der snittprisen for oktober er den laveste oktober-prisen noensinne i dette prisområdet. Her har strømprisene så langt i år vært usedvanlig lave grunnet svært mye vann i magasinene og høy vannkraftproduksjon. </a:t>
            </a:r>
            <a:endParaRPr lang="nb-NO" sz="800" dirty="0">
              <a:cs typeface="Arial"/>
            </a:endParaRPr>
          </a:p>
          <a:p>
            <a:pPr marL="120650" indent="-120650" defTabSz="914400">
              <a:spcBef>
                <a:spcPts val="800"/>
              </a:spcBef>
              <a:buFont typeface="Arial" panose="020B0604020202020204" pitchFamily="34" charset="0"/>
              <a:buChar char="•"/>
            </a:pPr>
            <a:endParaRPr lang="nb-NO" sz="900" dirty="0"/>
          </a:p>
        </p:txBody>
      </p:sp>
      <p:sp>
        <p:nvSpPr>
          <p:cNvPr id="7" name="Plassholder for lysbildenummer 6">
            <a:extLst>
              <a:ext uri="{FF2B5EF4-FFF2-40B4-BE49-F238E27FC236}">
                <a16:creationId xmlns:a16="http://schemas.microsoft.com/office/drawing/2014/main" id="{0AC8519B-310F-D2CA-BE3D-69752A6AE198}"/>
              </a:ext>
            </a:extLst>
          </p:cNvPr>
          <p:cNvSpPr>
            <a:spLocks noGrp="1"/>
          </p:cNvSpPr>
          <p:nvPr>
            <p:ph type="sldNum" sz="quarter" idx="12"/>
          </p:nvPr>
        </p:nvSpPr>
        <p:spPr>
          <a:xfrm>
            <a:off x="457257" y="4796968"/>
            <a:ext cx="2057400" cy="153888"/>
          </a:xfrm>
        </p:spPr>
        <p:txBody>
          <a:bodyPr vert="horz" lIns="0" tIns="0" rIns="0" bIns="0" rtlCol="0" anchor="ctr">
            <a:normAutofit/>
          </a:bodyPr>
          <a:lstStyle/>
          <a:p>
            <a:pPr>
              <a:spcAft>
                <a:spcPts val="600"/>
              </a:spcAft>
            </a:pPr>
            <a:fld id="{20EE8A8A-9F66-4500-8547-91D11C77B4B7}" type="slidenum">
              <a:rPr lang="nb-NO" smtClean="0"/>
              <a:pPr>
                <a:spcAft>
                  <a:spcPts val="600"/>
                </a:spcAft>
              </a:pPr>
              <a:t>1</a:t>
            </a:fld>
            <a:endParaRPr lang="nb-NO"/>
          </a:p>
        </p:txBody>
      </p:sp>
      <p:sp>
        <p:nvSpPr>
          <p:cNvPr id="6" name="Plassholder for dato 5">
            <a:extLst>
              <a:ext uri="{FF2B5EF4-FFF2-40B4-BE49-F238E27FC236}">
                <a16:creationId xmlns:a16="http://schemas.microsoft.com/office/drawing/2014/main" id="{6068879A-59D1-FF84-F087-3EEB8BFDFAE4}"/>
              </a:ext>
            </a:extLst>
          </p:cNvPr>
          <p:cNvSpPr>
            <a:spLocks noGrp="1"/>
          </p:cNvSpPr>
          <p:nvPr>
            <p:ph type="dt" sz="half" idx="10"/>
          </p:nvPr>
        </p:nvSpPr>
        <p:spPr/>
        <p:txBody>
          <a:bodyPr/>
          <a:lstStyle/>
          <a:p>
            <a:pPr>
              <a:spcAft>
                <a:spcPts val="600"/>
              </a:spcAft>
            </a:pPr>
            <a:r>
              <a:rPr lang="nb-NO"/>
              <a:t>Oslo, dd.mm.yyyy</a:t>
            </a:r>
          </a:p>
        </p:txBody>
      </p:sp>
      <p:pic>
        <p:nvPicPr>
          <p:cNvPr id="3" name="Bilde 2">
            <a:extLst>
              <a:ext uri="{FF2B5EF4-FFF2-40B4-BE49-F238E27FC236}">
                <a16:creationId xmlns:a16="http://schemas.microsoft.com/office/drawing/2014/main" id="{47EBF247-D876-BAFC-EB28-FBA791E18DEB}"/>
              </a:ext>
            </a:extLst>
          </p:cNvPr>
          <p:cNvPicPr>
            <a:picLocks noChangeAspect="1"/>
          </p:cNvPicPr>
          <p:nvPr/>
        </p:nvPicPr>
        <p:blipFill>
          <a:blip r:embed="rId6"/>
          <a:stretch>
            <a:fillRect/>
          </a:stretch>
        </p:blipFill>
        <p:spPr>
          <a:xfrm>
            <a:off x="4453432" y="0"/>
            <a:ext cx="4655930" cy="4655930"/>
          </a:xfrm>
          <a:prstGeom prst="rect">
            <a:avLst/>
          </a:prstGeom>
        </p:spPr>
      </p:pic>
    </p:spTree>
    <p:extLst>
      <p:ext uri="{BB962C8B-B14F-4D97-AF65-F5344CB8AC3E}">
        <p14:creationId xmlns:p14="http://schemas.microsoft.com/office/powerpoint/2010/main" val="314997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DC7983-AF56-DA6E-FD76-B992BE95301A}"/>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D8E7AAE4-9C48-F891-CECC-311D27CEB319}"/>
              </a:ext>
            </a:extLst>
          </p:cNvPr>
          <p:cNvSpPr>
            <a:spLocks noGrp="1"/>
          </p:cNvSpPr>
          <p:nvPr>
            <p:ph type="sldNum" sz="quarter" idx="12"/>
          </p:nvPr>
        </p:nvSpPr>
        <p:spPr/>
        <p:txBody>
          <a:bodyPr/>
          <a:lstStyle/>
          <a:p>
            <a:fld id="{20EE8A8A-9F66-4500-8547-91D11C77B4B7}" type="slidenum">
              <a:rPr lang="nb-NO" smtClean="0"/>
              <a:pPr/>
              <a:t>10</a:t>
            </a:fld>
            <a:endParaRPr lang="nb-NO"/>
          </a:p>
        </p:txBody>
      </p:sp>
      <p:sp>
        <p:nvSpPr>
          <p:cNvPr id="4" name="Tittel 3">
            <a:extLst>
              <a:ext uri="{FF2B5EF4-FFF2-40B4-BE49-F238E27FC236}">
                <a16:creationId xmlns:a16="http://schemas.microsoft.com/office/drawing/2014/main" id="{E9729696-B0DE-A8A9-6827-7D49787D48E7}"/>
              </a:ext>
            </a:extLst>
          </p:cNvPr>
          <p:cNvSpPr>
            <a:spLocks noGrp="1"/>
          </p:cNvSpPr>
          <p:nvPr>
            <p:ph type="title"/>
          </p:nvPr>
        </p:nvSpPr>
        <p:spPr/>
        <p:txBody>
          <a:bodyPr/>
          <a:lstStyle/>
          <a:p>
            <a:r>
              <a:rPr lang="nb-NO"/>
              <a:t>Hva er strømprisindeksen?</a:t>
            </a:r>
          </a:p>
        </p:txBody>
      </p:sp>
      <p:sp>
        <p:nvSpPr>
          <p:cNvPr id="9" name="Plassholder for innhold 2">
            <a:extLst>
              <a:ext uri="{FF2B5EF4-FFF2-40B4-BE49-F238E27FC236}">
                <a16:creationId xmlns:a16="http://schemas.microsoft.com/office/drawing/2014/main" id="{B2E2DCC4-3775-3A0B-A70F-0A1A7ADFC6B2}"/>
              </a:ext>
            </a:extLst>
          </p:cNvPr>
          <p:cNvSpPr txBox="1">
            <a:spLocks/>
          </p:cNvSpPr>
          <p:nvPr/>
        </p:nvSpPr>
        <p:spPr>
          <a:xfrm>
            <a:off x="457257" y="1951308"/>
            <a:ext cx="5676565" cy="233933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Fornybar Norges strømprisindeks viser hva en gjennomsnittlig husholdning i hvert av de fem norske prisområdene for strøm kan regne med å betale i strømregning, sammenliknet med forrige måned og samme måned forrige år.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Utregningen er basert på faktiske priser og gjennomsnittlig forbruk i de fem prisområdene, samt nettleie og avgifter. For strømpris er det tatt utgangspunkt i en vanlig spotprisavtale med et påslag på 5 øre/kWh og 40 kroner i fast månedsbeløp. Nettleie er basert på et vektet gjennomsnitt av prisene til de største nettselskapene i hvert prisområde. Tallene er innhentet fra Nord Pool, </a:t>
            </a:r>
            <a:r>
              <a:rPr lang="nb-NO" sz="1100" kern="100" err="1">
                <a:ea typeface="Calibri" panose="020F0502020204030204" pitchFamily="34" charset="0"/>
                <a:cs typeface="Times New Roman" panose="02020603050405020304" pitchFamily="18" charset="0"/>
              </a:rPr>
              <a:t>Elhub</a:t>
            </a:r>
            <a:r>
              <a:rPr lang="nb-NO" sz="1100" kern="100">
                <a:ea typeface="Calibri" panose="020F0502020204030204" pitchFamily="34" charset="0"/>
                <a:cs typeface="Times New Roman" panose="02020603050405020304" pitchFamily="18" charset="0"/>
              </a:rPr>
              <a:t> og nettselskapene.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Hensikten med strømprisindeksen er å gi norske strømkunder bedre innsikt i hvordan strømprisene utvikler seg over tid, hva som påvirker dem og hvordan strømregningen er sammensatt.</a:t>
            </a:r>
          </a:p>
        </p:txBody>
      </p:sp>
    </p:spTree>
    <p:extLst>
      <p:ext uri="{BB962C8B-B14F-4D97-AF65-F5344CB8AC3E}">
        <p14:creationId xmlns:p14="http://schemas.microsoft.com/office/powerpoint/2010/main" val="205366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C781492-E85C-95ED-5F0D-AD6641674718}"/>
              </a:ext>
            </a:extLst>
          </p:cNvPr>
          <p:cNvPicPr>
            <a:picLocks noChangeAspect="1"/>
          </p:cNvPicPr>
          <p:nvPr/>
        </p:nvPicPr>
        <p:blipFill>
          <a:blip r:embed="rId3"/>
          <a:srcRect r="1758" b="-2"/>
          <a:stretch>
            <a:fillRect/>
          </a:stretch>
        </p:blipFill>
        <p:spPr>
          <a:xfrm>
            <a:off x="4571428" y="10"/>
            <a:ext cx="4572572" cy="4654482"/>
          </a:xfrm>
          <a:prstGeom prst="rect">
            <a:avLst/>
          </a:prstGeom>
          <a:noFill/>
        </p:spPr>
      </p:pic>
      <p:sp>
        <p:nvSpPr>
          <p:cNvPr id="9" name="Text Placeholder 2">
            <a:extLst>
              <a:ext uri="{FF2B5EF4-FFF2-40B4-BE49-F238E27FC236}">
                <a16:creationId xmlns:a16="http://schemas.microsoft.com/office/drawing/2014/main" id="{0C57CB4E-DA9F-ACC3-89DA-81335C3ECE05}"/>
              </a:ext>
            </a:extLst>
          </p:cNvPr>
          <p:cNvSpPr>
            <a:spLocks noGrp="1"/>
          </p:cNvSpPr>
          <p:nvPr>
            <p:ph type="body" sz="quarter" idx="16"/>
          </p:nvPr>
        </p:nvSpPr>
        <p:spPr>
          <a:xfrm>
            <a:off x="0" y="0"/>
            <a:ext cx="5438103" cy="4657748"/>
          </a:xfrm>
        </p:spPr>
        <p:txBody>
          <a:bodyPr/>
          <a:lstStyle/>
          <a:p>
            <a:endParaRPr lang="en-US"/>
          </a:p>
        </p:txBody>
      </p:sp>
      <p:sp>
        <p:nvSpPr>
          <p:cNvPr id="3" name="Plassholder for lysbildenummer 2">
            <a:extLst>
              <a:ext uri="{FF2B5EF4-FFF2-40B4-BE49-F238E27FC236}">
                <a16:creationId xmlns:a16="http://schemas.microsoft.com/office/drawing/2014/main" id="{0E901196-5C87-CC91-7124-726BC2151173}"/>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2</a:t>
            </a:fld>
            <a:endParaRPr lang="nb-NO"/>
          </a:p>
        </p:txBody>
      </p:sp>
      <p:sp>
        <p:nvSpPr>
          <p:cNvPr id="11" name="Title 5">
            <a:extLst>
              <a:ext uri="{FF2B5EF4-FFF2-40B4-BE49-F238E27FC236}">
                <a16:creationId xmlns:a16="http://schemas.microsoft.com/office/drawing/2014/main" id="{6458F3B6-B173-3711-CA0B-8A11B210EC30}"/>
              </a:ext>
            </a:extLst>
          </p:cNvPr>
          <p:cNvSpPr>
            <a:spLocks noGrp="1"/>
          </p:cNvSpPr>
          <p:nvPr>
            <p:ph type="title"/>
          </p:nvPr>
        </p:nvSpPr>
        <p:spPr>
          <a:xfrm>
            <a:off x="457258" y="1110634"/>
            <a:ext cx="3648018" cy="664797"/>
          </a:xfrm>
        </p:spPr>
        <p:txBody>
          <a:bodyPr/>
          <a:lstStyle/>
          <a:p>
            <a:r>
              <a:rPr lang="en-US" err="1"/>
              <a:t>Erfaringer</a:t>
            </a:r>
            <a:r>
              <a:rPr lang="en-US"/>
              <a:t> </a:t>
            </a:r>
            <a:r>
              <a:rPr lang="en-US" err="1"/>
              <a:t>fra</a:t>
            </a:r>
            <a:r>
              <a:rPr lang="en-US"/>
              <a:t> </a:t>
            </a:r>
            <a:r>
              <a:rPr lang="en-US" err="1"/>
              <a:t>første</a:t>
            </a:r>
            <a:r>
              <a:rPr lang="en-US"/>
              <a:t> </a:t>
            </a:r>
            <a:r>
              <a:rPr lang="en-US" err="1"/>
              <a:t>måned</a:t>
            </a:r>
            <a:r>
              <a:rPr lang="en-US"/>
              <a:t> med </a:t>
            </a:r>
            <a:r>
              <a:rPr lang="en-US" err="1"/>
              <a:t>norgespris</a:t>
            </a:r>
            <a:endParaRPr lang="en-US"/>
          </a:p>
        </p:txBody>
      </p:sp>
      <p:sp>
        <p:nvSpPr>
          <p:cNvPr id="13" name="Content Placeholder 6">
            <a:extLst>
              <a:ext uri="{FF2B5EF4-FFF2-40B4-BE49-F238E27FC236}">
                <a16:creationId xmlns:a16="http://schemas.microsoft.com/office/drawing/2014/main" id="{49E10ED8-E01A-B017-EC38-39D393FCDF73}"/>
              </a:ext>
            </a:extLst>
          </p:cNvPr>
          <p:cNvSpPr>
            <a:spLocks noGrp="1"/>
          </p:cNvSpPr>
          <p:nvPr>
            <p:ph idx="1"/>
          </p:nvPr>
        </p:nvSpPr>
        <p:spPr>
          <a:xfrm>
            <a:off x="457258" y="2081047"/>
            <a:ext cx="3648018" cy="2148053"/>
          </a:xfrm>
        </p:spPr>
        <p:txBody>
          <a:bodyPr>
            <a:normAutofit fontScale="92500"/>
          </a:bodyPr>
          <a:lstStyle/>
          <a:p>
            <a:r>
              <a:rPr lang="nb-NO"/>
              <a:t>Norgespris ble innført fra 1. oktober og er en ny, statlig ordning som kan bestilles på Elhub.no. Den gir en fast strømpris på 40 øre/kWh pluss moms fra man bestiller den og ut 2026.</a:t>
            </a:r>
          </a:p>
          <a:p>
            <a:r>
              <a:rPr lang="nb-NO"/>
              <a:t>Første måneden med norgespris var ordningen et lurt valg for husholdninger over hele Sør-Norge, og et dårlig valg for folk som bor i Midt-Norge og Nord-Norge.</a:t>
            </a:r>
          </a:p>
          <a:p>
            <a:r>
              <a:rPr lang="nb-NO"/>
              <a:t>I Nord-Norge ville husholdninger med norgespris i oktober i snitt ha måttet betale nesten 530 kroner mer for strømmen enn nødvendig. I Midt-Norge ville de ha måttet betale over 150 kroner mer enn nødvendig.</a:t>
            </a:r>
          </a:p>
          <a:p>
            <a:r>
              <a:rPr lang="nb-NO"/>
              <a:t>I hele Sør-Norge fikk husholdninger som hadde valgt norgespris i snitt redusert strømregningene sine med mellom 240-340 kroner.</a:t>
            </a:r>
          </a:p>
          <a:p>
            <a:r>
              <a:rPr lang="nb-NO"/>
              <a:t>Ved utgangen av oktober hadde 35 prosent av norske husholdninger valgt norgespris. Andelen var størst i NO2, på 58 prosent, og minst i NO4 på null prosent. </a:t>
            </a:r>
            <a:endParaRPr lang="en-US"/>
          </a:p>
        </p:txBody>
      </p:sp>
      <p:sp>
        <p:nvSpPr>
          <p:cNvPr id="2" name="Plassholder for dato 1">
            <a:extLst>
              <a:ext uri="{FF2B5EF4-FFF2-40B4-BE49-F238E27FC236}">
                <a16:creationId xmlns:a16="http://schemas.microsoft.com/office/drawing/2014/main" id="{2C0AAE55-91B4-4DCF-1DC2-E16EB8CCB831}"/>
              </a:ext>
            </a:extLst>
          </p:cNvPr>
          <p:cNvSpPr>
            <a:spLocks noGrp="1"/>
          </p:cNvSpPr>
          <p:nvPr>
            <p:ph type="dt" sz="half" idx="10"/>
          </p:nvPr>
        </p:nvSpPr>
        <p:spPr/>
        <p:txBody>
          <a:bodyPr/>
          <a:lstStyle/>
          <a:p>
            <a:pPr>
              <a:spcAft>
                <a:spcPts val="600"/>
              </a:spcAft>
            </a:pPr>
            <a:r>
              <a:rPr lang="nb-NO"/>
              <a:t>Oslo, dd.mm.yyyy</a:t>
            </a:r>
          </a:p>
        </p:txBody>
      </p:sp>
    </p:spTree>
    <p:extLst>
      <p:ext uri="{BB962C8B-B14F-4D97-AF65-F5344CB8AC3E}">
        <p14:creationId xmlns:p14="http://schemas.microsoft.com/office/powerpoint/2010/main" val="280127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79E723-2D8B-9E39-E93A-0F21F77BD225}"/>
              </a:ext>
            </a:extLst>
          </p:cNvPr>
          <p:cNvGraphicFramePr>
            <a:graphicFrameLocks noChangeAspect="1"/>
          </p:cNvGraphicFramePr>
          <p:nvPr>
            <p:custDataLst>
              <p:tags r:id="rId1"/>
            </p:custDataLst>
            <p:extLst>
              <p:ext uri="{D42A27DB-BD31-4B8C-83A1-F6EECF244321}">
                <p14:modId xmlns:p14="http://schemas.microsoft.com/office/powerpoint/2010/main" val="383813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1" imgH="411" progId="TCLayout.ActiveDocument.1">
                  <p:embed/>
                </p:oleObj>
              </mc:Choice>
              <mc:Fallback>
                <p:oleObj name="think-cell Slide" r:id="rId5" imgW="411" imgH="411" progId="TCLayout.ActiveDocument.1">
                  <p:embed/>
                  <p:pic>
                    <p:nvPicPr>
                      <p:cNvPr id="7" name="think-cell data - do not delete" hidden="1">
                        <a:extLst>
                          <a:ext uri="{FF2B5EF4-FFF2-40B4-BE49-F238E27FC236}">
                            <a16:creationId xmlns:a16="http://schemas.microsoft.com/office/drawing/2014/main" id="{4079E723-2D8B-9E39-E93A-0F21F77BD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a:t>
            </a:r>
            <a:r>
              <a:rPr lang="nb-NO" err="1"/>
              <a:t>dd.mm.yyyy</a:t>
            </a:r>
            <a:endParaRPr lang="nb-NO"/>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3</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581920" y="177171"/>
            <a:ext cx="5980160" cy="494406"/>
          </a:xfrm>
        </p:spPr>
        <p:txBody>
          <a:bodyPr vert="horz"/>
          <a:lstStyle/>
          <a:p>
            <a:r>
              <a:rPr lang="nb-NO">
                <a:solidFill>
                  <a:schemeClr val="accent5">
                    <a:lumMod val="75000"/>
                  </a:schemeClr>
                </a:solidFill>
                <a:cs typeface="Arial"/>
              </a:rPr>
              <a:t>Sammenlikning oktober-september</a:t>
            </a:r>
            <a:endParaRPr lang="nb-NO">
              <a:solidFill>
                <a:schemeClr val="accent5">
                  <a:lumMod val="75000"/>
                </a:schemeClr>
              </a:solidFill>
            </a:endParaRPr>
          </a:p>
        </p:txBody>
      </p:sp>
      <p:sp>
        <p:nvSpPr>
          <p:cNvPr id="15" name="TekstSylinder 14">
            <a:extLst>
              <a:ext uri="{FF2B5EF4-FFF2-40B4-BE49-F238E27FC236}">
                <a16:creationId xmlns:a16="http://schemas.microsoft.com/office/drawing/2014/main" id="{04DCDA78-71F1-811A-A7B3-AF6C80100E58}"/>
              </a:ext>
            </a:extLst>
          </p:cNvPr>
          <p:cNvSpPr txBox="1"/>
          <p:nvPr/>
        </p:nvSpPr>
        <p:spPr>
          <a:xfrm>
            <a:off x="243008" y="684315"/>
            <a:ext cx="5058828" cy="61555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850">
                <a:solidFill>
                  <a:schemeClr val="accent2">
                    <a:lumMod val="50000"/>
                  </a:schemeClr>
                </a:solidFill>
              </a:rPr>
              <a:t>Høyere strømforbruk gjorde at strømregningene steg over hele landet fra september til oktober. Strømforbruket økte fordi kaldere vær gjorde at folk brukte mer strøm på oppvarming. </a:t>
            </a:r>
          </a:p>
          <a:p>
            <a:pPr marL="171450" indent="-171450">
              <a:buFont typeface="Arial" panose="020B0604020202020204" pitchFamily="34" charset="0"/>
              <a:buChar char="•"/>
            </a:pPr>
            <a:r>
              <a:rPr lang="nb-NO" sz="850">
                <a:solidFill>
                  <a:schemeClr val="accent2">
                    <a:lumMod val="50000"/>
                  </a:schemeClr>
                </a:solidFill>
              </a:rPr>
              <a:t>Prisene var på om lag samme nivå som i september. Unntaket var Midt-Norge hvor prisene økte noe.</a:t>
            </a:r>
          </a:p>
        </p:txBody>
      </p:sp>
      <p:sp>
        <p:nvSpPr>
          <p:cNvPr id="5" name="TekstSylinder 4">
            <a:extLst>
              <a:ext uri="{FF2B5EF4-FFF2-40B4-BE49-F238E27FC236}">
                <a16:creationId xmlns:a16="http://schemas.microsoft.com/office/drawing/2014/main" id="{1AB5B9F3-8F6E-FB63-4035-D0B61CCAA3FF}"/>
              </a:ext>
            </a:extLst>
          </p:cNvPr>
          <p:cNvSpPr txBox="1"/>
          <p:nvPr/>
        </p:nvSpPr>
        <p:spPr>
          <a:xfrm>
            <a:off x="774239" y="4743576"/>
            <a:ext cx="3971299" cy="261610"/>
          </a:xfrm>
          <a:prstGeom prst="rect">
            <a:avLst/>
          </a:prstGeom>
          <a:noFill/>
        </p:spPr>
        <p:txBody>
          <a:bodyPr wrap="square" rtlCol="0">
            <a:spAutoFit/>
          </a:bodyPr>
          <a:lstStyle/>
          <a:p>
            <a:r>
              <a:rPr lang="nb-NO" sz="1100" i="1"/>
              <a:t>Tall er i norske kroner dersom ikke annet er oppgitt</a:t>
            </a:r>
          </a:p>
        </p:txBody>
      </p:sp>
      <p:pic>
        <p:nvPicPr>
          <p:cNvPr id="9" name="Picture 3">
            <a:extLst>
              <a:ext uri="{FF2B5EF4-FFF2-40B4-BE49-F238E27FC236}">
                <a16:creationId xmlns:a16="http://schemas.microsoft.com/office/drawing/2014/main" id="{D21B8C53-AA53-A852-4492-9BA4D601B04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033587" y="1341108"/>
            <a:ext cx="4110406" cy="3082804"/>
          </a:xfrm>
          <a:prstGeom prst="rect">
            <a:avLst/>
          </a:prstGeom>
        </p:spPr>
      </p:pic>
      <p:pic>
        <p:nvPicPr>
          <p:cNvPr id="4" name="Picture 3">
            <a:extLst>
              <a:ext uri="{FF2B5EF4-FFF2-40B4-BE49-F238E27FC236}">
                <a16:creationId xmlns:a16="http://schemas.microsoft.com/office/drawing/2014/main" id="{F1209CBB-C9AB-BA6E-3FAE-5B8063D6E61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8700" y="1378649"/>
            <a:ext cx="1868726" cy="3061151"/>
          </a:xfrm>
          <a:prstGeom prst="rect">
            <a:avLst/>
          </a:prstGeom>
        </p:spPr>
      </p:pic>
      <p:sp>
        <p:nvSpPr>
          <p:cNvPr id="6" name="TekstSylinder 5">
            <a:extLst>
              <a:ext uri="{FF2B5EF4-FFF2-40B4-BE49-F238E27FC236}">
                <a16:creationId xmlns:a16="http://schemas.microsoft.com/office/drawing/2014/main" id="{98A31114-AE4A-2C3A-5034-C60474D62470}"/>
              </a:ext>
            </a:extLst>
          </p:cNvPr>
          <p:cNvSpPr txBox="1"/>
          <p:nvPr/>
        </p:nvSpPr>
        <p:spPr>
          <a:xfrm>
            <a:off x="5301836" y="1156364"/>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i oktober og september 2025</a:t>
            </a:r>
          </a:p>
        </p:txBody>
      </p:sp>
      <p:pic>
        <p:nvPicPr>
          <p:cNvPr id="10" name="Bilde 9">
            <a:extLst>
              <a:ext uri="{FF2B5EF4-FFF2-40B4-BE49-F238E27FC236}">
                <a16:creationId xmlns:a16="http://schemas.microsoft.com/office/drawing/2014/main" id="{D388F67E-CBD0-6D61-3BE3-4DCD8FC2400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047213" y="1341108"/>
            <a:ext cx="1836586" cy="3104704"/>
          </a:xfrm>
          <a:prstGeom prst="rect">
            <a:avLst/>
          </a:prstGeom>
        </p:spPr>
      </p:pic>
    </p:spTree>
    <p:extLst>
      <p:ext uri="{BB962C8B-B14F-4D97-AF65-F5344CB8AC3E}">
        <p14:creationId xmlns:p14="http://schemas.microsoft.com/office/powerpoint/2010/main" val="964345901"/>
      </p:ext>
    </p:extLst>
  </p:cSld>
  <p:clrMapOvr>
    <a:masterClrMapping/>
  </p:clrMapOvr>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A0A2B6D-88E9-5295-3A1E-C54929634722}"/>
              </a:ext>
            </a:extLst>
          </p:cNvPr>
          <p:cNvGraphicFramePr>
            <a:graphicFrameLocks noChangeAspect="1"/>
          </p:cNvGraphicFramePr>
          <p:nvPr>
            <p:custDataLst>
              <p:tags r:id="rId1"/>
            </p:custDataLst>
            <p:extLst>
              <p:ext uri="{D42A27DB-BD31-4B8C-83A1-F6EECF244321}">
                <p14:modId xmlns:p14="http://schemas.microsoft.com/office/powerpoint/2010/main" val="276836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9A0A2B6D-88E9-5295-3A1E-C54929634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4</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955612" y="449868"/>
            <a:ext cx="5359586" cy="664797"/>
          </a:xfrm>
        </p:spPr>
        <p:txBody>
          <a:bodyPr vert="horz"/>
          <a:lstStyle/>
          <a:p>
            <a:r>
              <a:rPr lang="nb-NO">
                <a:solidFill>
                  <a:schemeClr val="accent5">
                    <a:lumMod val="75000"/>
                  </a:schemeClr>
                </a:solidFill>
                <a:cs typeface="Arial"/>
              </a:rPr>
              <a:t>Sammenligning oktober 2025-2024</a:t>
            </a:r>
            <a:endParaRPr lang="nb-NO">
              <a:solidFill>
                <a:schemeClr val="accent5">
                  <a:lumMod val="75000"/>
                </a:schemeClr>
              </a:solidFill>
            </a:endParaRPr>
          </a:p>
        </p:txBody>
      </p:sp>
      <p:pic>
        <p:nvPicPr>
          <p:cNvPr id="5" name="Picture 4">
            <a:extLst>
              <a:ext uri="{FF2B5EF4-FFF2-40B4-BE49-F238E27FC236}">
                <a16:creationId xmlns:a16="http://schemas.microsoft.com/office/drawing/2014/main" id="{1FC70556-B41D-FA15-EDBD-21B7105AEC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10668" y="1269083"/>
            <a:ext cx="4230169" cy="3172626"/>
          </a:xfrm>
          <a:prstGeom prst="rect">
            <a:avLst/>
          </a:prstGeom>
        </p:spPr>
      </p:pic>
      <p:pic>
        <p:nvPicPr>
          <p:cNvPr id="4" name="Picture 3">
            <a:extLst>
              <a:ext uri="{FF2B5EF4-FFF2-40B4-BE49-F238E27FC236}">
                <a16:creationId xmlns:a16="http://schemas.microsoft.com/office/drawing/2014/main" id="{333A123B-CC7B-438C-45B1-FD90C4A986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2214" y="1719470"/>
            <a:ext cx="1730604" cy="2834894"/>
          </a:xfrm>
          <a:prstGeom prst="rect">
            <a:avLst/>
          </a:prstGeom>
        </p:spPr>
      </p:pic>
      <p:pic>
        <p:nvPicPr>
          <p:cNvPr id="6" name="Picture 5">
            <a:extLst>
              <a:ext uri="{FF2B5EF4-FFF2-40B4-BE49-F238E27FC236}">
                <a16:creationId xmlns:a16="http://schemas.microsoft.com/office/drawing/2014/main" id="{E247D54D-3951-79FF-87AE-2650957066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284387" y="1665111"/>
            <a:ext cx="1727474" cy="2932594"/>
          </a:xfrm>
          <a:prstGeom prst="rect">
            <a:avLst/>
          </a:prstGeom>
        </p:spPr>
      </p:pic>
      <p:sp>
        <p:nvSpPr>
          <p:cNvPr id="7" name="TekstSylinder 6">
            <a:extLst>
              <a:ext uri="{FF2B5EF4-FFF2-40B4-BE49-F238E27FC236}">
                <a16:creationId xmlns:a16="http://schemas.microsoft.com/office/drawing/2014/main" id="{A033AADF-D07F-262B-FDF8-3A80D13F93CB}"/>
              </a:ext>
            </a:extLst>
          </p:cNvPr>
          <p:cNvSpPr txBox="1"/>
          <p:nvPr/>
        </p:nvSpPr>
        <p:spPr>
          <a:xfrm>
            <a:off x="774239" y="4743576"/>
            <a:ext cx="3971299" cy="261610"/>
          </a:xfrm>
          <a:prstGeom prst="rect">
            <a:avLst/>
          </a:prstGeom>
          <a:noFill/>
        </p:spPr>
        <p:txBody>
          <a:bodyPr wrap="square" rtlCol="0">
            <a:spAutoFit/>
          </a:bodyPr>
          <a:lstStyle/>
          <a:p>
            <a:r>
              <a:rPr lang="nb-NO" sz="1100" i="1">
                <a:solidFill>
                  <a:schemeClr val="bg1"/>
                </a:solidFill>
              </a:rPr>
              <a:t>Tall er i norske kroner dersom ikke annet er oppgitt</a:t>
            </a:r>
          </a:p>
        </p:txBody>
      </p:sp>
      <p:sp>
        <p:nvSpPr>
          <p:cNvPr id="14" name="TekstSylinder 13">
            <a:extLst>
              <a:ext uri="{FF2B5EF4-FFF2-40B4-BE49-F238E27FC236}">
                <a16:creationId xmlns:a16="http://schemas.microsoft.com/office/drawing/2014/main" id="{21531C8D-908F-3C5D-76AA-208A0DF8D559}"/>
              </a:ext>
            </a:extLst>
          </p:cNvPr>
          <p:cNvSpPr txBox="1"/>
          <p:nvPr/>
        </p:nvSpPr>
        <p:spPr>
          <a:xfrm>
            <a:off x="0" y="826889"/>
            <a:ext cx="5210827" cy="484748"/>
          </a:xfrm>
          <a:prstGeom prst="rect">
            <a:avLst/>
          </a:prstGeom>
          <a:noFill/>
        </p:spPr>
        <p:txBody>
          <a:bodyPr wrap="square" rtlCol="0">
            <a:spAutoFit/>
          </a:bodyPr>
          <a:lstStyle/>
          <a:p>
            <a:pPr marL="171450" indent="-171450">
              <a:buFont typeface="Arial" panose="020B0604020202020204" pitchFamily="34" charset="0"/>
              <a:buChar char="•"/>
            </a:pPr>
            <a:r>
              <a:rPr lang="nb-NO" sz="850" dirty="0">
                <a:solidFill>
                  <a:srgbClr val="5F00C2"/>
                </a:solidFill>
              </a:rPr>
              <a:t>Strømregningene for kunder som ikke har norgespris økte i forhold til fjorårets oktober i mesteparten av landet. Årsaken er noe høyere priser, som følge av en svakere hydrologisk situasjon.</a:t>
            </a:r>
          </a:p>
          <a:p>
            <a:pPr marL="171450" indent="-171450">
              <a:buFont typeface="Arial" panose="020B0604020202020204" pitchFamily="34" charset="0"/>
              <a:buChar char="•"/>
            </a:pPr>
            <a:r>
              <a:rPr lang="nb-NO" sz="850" dirty="0">
                <a:solidFill>
                  <a:srgbClr val="5F00C2"/>
                </a:solidFill>
              </a:rPr>
              <a:t>Unntaket er Nord-Norge, hvor strømprisene var lavere enn i samme periode i fjor. </a:t>
            </a:r>
          </a:p>
        </p:txBody>
      </p:sp>
      <p:sp>
        <p:nvSpPr>
          <p:cNvPr id="8" name="TekstSylinder 7">
            <a:extLst>
              <a:ext uri="{FF2B5EF4-FFF2-40B4-BE49-F238E27FC236}">
                <a16:creationId xmlns:a16="http://schemas.microsoft.com/office/drawing/2014/main" id="{9F768446-0AB2-B3E1-3333-88CAAE767719}"/>
              </a:ext>
            </a:extLst>
          </p:cNvPr>
          <p:cNvSpPr txBox="1"/>
          <p:nvPr/>
        </p:nvSpPr>
        <p:spPr>
          <a:xfrm>
            <a:off x="5342806" y="1114665"/>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oktober 2025 og oktober2024</a:t>
            </a:r>
          </a:p>
        </p:txBody>
      </p:sp>
    </p:spTree>
    <p:extLst>
      <p:ext uri="{BB962C8B-B14F-4D97-AF65-F5344CB8AC3E}">
        <p14:creationId xmlns:p14="http://schemas.microsoft.com/office/powerpoint/2010/main" val="427501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28147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5</a:t>
            </a:fld>
            <a:endParaRPr lang="nb-NO"/>
          </a:p>
        </p:txBody>
      </p:sp>
      <p:sp>
        <p:nvSpPr>
          <p:cNvPr id="4" name="Tittel 3">
            <a:extLst>
              <a:ext uri="{FF2B5EF4-FFF2-40B4-BE49-F238E27FC236}">
                <a16:creationId xmlns:a16="http://schemas.microsoft.com/office/drawing/2014/main" id="{BF121519-CDDC-1962-9CD6-6AAC2E69BFCB}"/>
              </a:ext>
            </a:extLst>
          </p:cNvPr>
          <p:cNvSpPr>
            <a:spLocks noGrp="1"/>
          </p:cNvSpPr>
          <p:nvPr>
            <p:ph type="title"/>
          </p:nvPr>
        </p:nvSpPr>
        <p:spPr/>
        <p:txBody>
          <a:bodyPr vert="horz"/>
          <a:lstStyle/>
          <a:p>
            <a:r>
              <a:rPr lang="nb-NO"/>
              <a:t>Kraftutveksling</a:t>
            </a:r>
          </a:p>
        </p:txBody>
      </p:sp>
      <p:pic>
        <p:nvPicPr>
          <p:cNvPr id="10" name="Plassholder for innhold 9">
            <a:extLst>
              <a:ext uri="{FF2B5EF4-FFF2-40B4-BE49-F238E27FC236}">
                <a16:creationId xmlns:a16="http://schemas.microsoft.com/office/drawing/2014/main" id="{EDD2A1DB-03B4-A540-E2CF-68A1C96AF138}"/>
              </a:ext>
            </a:extLst>
          </p:cNvPr>
          <p:cNvPicPr>
            <a:picLocks noGrp="1" noChangeAspect="1"/>
          </p:cNvPicPr>
          <p:nvPr>
            <p:ph idx="14"/>
          </p:nvPr>
        </p:nvPicPr>
        <p:blipFill>
          <a:blip r:embed="rId6">
            <a:extLst>
              <a:ext uri="{28A0092B-C50C-407E-A947-70E740481C1C}">
                <a14:useLocalDpi xmlns:a14="http://schemas.microsoft.com/office/drawing/2010/main" val="0"/>
              </a:ext>
            </a:extLst>
          </a:blip>
          <a:srcRect/>
          <a:stretch/>
        </p:blipFill>
        <p:spPr>
          <a:xfrm>
            <a:off x="3278058" y="540048"/>
            <a:ext cx="2818288" cy="3865081"/>
          </a:xfrm>
          <a:prstGeom prst="rect">
            <a:avLst/>
          </a:prstGeom>
        </p:spPr>
      </p:pic>
      <p:sp>
        <p:nvSpPr>
          <p:cNvPr id="13" name="TekstSylinder 12">
            <a:extLst>
              <a:ext uri="{FF2B5EF4-FFF2-40B4-BE49-F238E27FC236}">
                <a16:creationId xmlns:a16="http://schemas.microsoft.com/office/drawing/2014/main" id="{D3816D81-2F0C-5C31-0215-8B391B6646ED}"/>
              </a:ext>
            </a:extLst>
          </p:cNvPr>
          <p:cNvSpPr txBox="1"/>
          <p:nvPr/>
        </p:nvSpPr>
        <p:spPr>
          <a:xfrm>
            <a:off x="457257" y="1563116"/>
            <a:ext cx="2786598" cy="161582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100" dirty="0"/>
              <a:t>I september hadde vi nettoeksport til Sverige, Danmark, Storbritannia og Tyskland.</a:t>
            </a:r>
          </a:p>
          <a:p>
            <a:pPr marL="285750" indent="-285750">
              <a:buFont typeface="Arial" panose="020B0604020202020204" pitchFamily="34" charset="0"/>
              <a:buChar char="•"/>
            </a:pPr>
            <a:r>
              <a:rPr lang="nb-NO" sz="1100" dirty="0"/>
              <a:t>I sum eksporterte vi ca. 2 </a:t>
            </a:r>
            <a:r>
              <a:rPr lang="nb-NO" sz="1100" dirty="0" err="1"/>
              <a:t>TWh</a:t>
            </a:r>
            <a:r>
              <a:rPr lang="nb-NO" sz="1100" dirty="0"/>
              <a:t> med strøm i oktober. 	</a:t>
            </a:r>
          </a:p>
          <a:p>
            <a:pPr marL="285750" indent="-285750">
              <a:buFont typeface="Arial" panose="020B0604020202020204" pitchFamily="34" charset="0"/>
              <a:buChar char="•"/>
            </a:pPr>
            <a:r>
              <a:rPr lang="nb-NO" sz="1100" dirty="0">
                <a:cs typeface="Arial"/>
              </a:rPr>
              <a:t>Eksporten øke i oktober som en følge av mye nedbør og høy vannkraftproduksjon i Sørøst- og Sørvest-Norge.</a:t>
            </a:r>
          </a:p>
        </p:txBody>
      </p:sp>
      <p:graphicFrame>
        <p:nvGraphicFramePr>
          <p:cNvPr id="8" name="Diagram 7">
            <a:extLst>
              <a:ext uri="{FF2B5EF4-FFF2-40B4-BE49-F238E27FC236}">
                <a16:creationId xmlns:a16="http://schemas.microsoft.com/office/drawing/2014/main" id="{F25C6F5B-5E8D-B63C-8D48-A377BD50AEC0}"/>
              </a:ext>
            </a:extLst>
          </p:cNvPr>
          <p:cNvGraphicFramePr>
            <a:graphicFrameLocks/>
          </p:cNvGraphicFramePr>
          <p:nvPr>
            <p:extLst>
              <p:ext uri="{D42A27DB-BD31-4B8C-83A1-F6EECF244321}">
                <p14:modId xmlns:p14="http://schemas.microsoft.com/office/powerpoint/2010/main" val="3052817064"/>
              </p:ext>
            </p:extLst>
          </p:nvPr>
        </p:nvGraphicFramePr>
        <p:xfrm>
          <a:off x="6130548" y="540048"/>
          <a:ext cx="3128653" cy="3865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0066459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57CBFE-67B8-6958-F926-F7EF5569B0E6}"/>
              </a:ext>
            </a:extLst>
          </p:cNvPr>
          <p:cNvGraphicFramePr>
            <a:graphicFrameLocks noChangeAspect="1"/>
          </p:cNvGraphicFramePr>
          <p:nvPr>
            <p:custDataLst>
              <p:tags r:id="rId1"/>
            </p:custDataLst>
            <p:extLst>
              <p:ext uri="{D42A27DB-BD31-4B8C-83A1-F6EECF244321}">
                <p14:modId xmlns:p14="http://schemas.microsoft.com/office/powerpoint/2010/main" val="156783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F357CBFE-67B8-6958-F926-F7EF5569B0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29A5425B-7AF1-1FCB-F05D-DEFBAC607882}"/>
              </a:ext>
            </a:extLst>
          </p:cNvPr>
          <p:cNvSpPr>
            <a:spLocks noGrp="1"/>
          </p:cNvSpPr>
          <p:nvPr>
            <p:ph type="body" sz="quarter" idx="16"/>
          </p:nvPr>
        </p:nvSpPr>
        <p:spPr>
          <a:xfrm>
            <a:off x="0" y="0"/>
            <a:ext cx="9144000" cy="4657748"/>
          </a:xfrm>
          <a:ln>
            <a:noFill/>
          </a:ln>
        </p:spPr>
        <p:txBody>
          <a:bodyPr/>
          <a:lstStyle/>
          <a:p>
            <a:endParaRPr lang="en-US"/>
          </a:p>
        </p:txBody>
      </p:sp>
      <p:sp>
        <p:nvSpPr>
          <p:cNvPr id="7" name="Plassholder for lysbildenummer 6">
            <a:extLst>
              <a:ext uri="{FF2B5EF4-FFF2-40B4-BE49-F238E27FC236}">
                <a16:creationId xmlns:a16="http://schemas.microsoft.com/office/drawing/2014/main" id="{94EAE05A-F727-0685-6F86-2AD507987A78}"/>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6</a:t>
            </a:fld>
            <a:endParaRPr lang="nb-NO"/>
          </a:p>
        </p:txBody>
      </p:sp>
      <p:sp>
        <p:nvSpPr>
          <p:cNvPr id="6" name="Plassholder for dato 5">
            <a:extLst>
              <a:ext uri="{FF2B5EF4-FFF2-40B4-BE49-F238E27FC236}">
                <a16:creationId xmlns:a16="http://schemas.microsoft.com/office/drawing/2014/main" id="{2598B32B-A883-0F3D-57FD-5F9BDF19C4DC}"/>
              </a:ext>
            </a:extLst>
          </p:cNvPr>
          <p:cNvSpPr>
            <a:spLocks noGrp="1"/>
          </p:cNvSpPr>
          <p:nvPr>
            <p:ph type="dt" sz="half" idx="10"/>
          </p:nvPr>
        </p:nvSpPr>
        <p:spPr/>
        <p:txBody>
          <a:bodyPr/>
          <a:lstStyle/>
          <a:p>
            <a:pPr>
              <a:spcAft>
                <a:spcPts val="600"/>
              </a:spcAft>
            </a:pPr>
            <a:r>
              <a:rPr lang="nb-NO"/>
              <a:t>Oslo, dd.mm.yyyy</a:t>
            </a:r>
          </a:p>
        </p:txBody>
      </p:sp>
      <p:sp>
        <p:nvSpPr>
          <p:cNvPr id="3" name="TekstSylinder 2">
            <a:extLst>
              <a:ext uri="{FF2B5EF4-FFF2-40B4-BE49-F238E27FC236}">
                <a16:creationId xmlns:a16="http://schemas.microsoft.com/office/drawing/2014/main" id="{8A3EFEB1-D7F7-A46E-7DED-AE462CEAB1A0}"/>
              </a:ext>
            </a:extLst>
          </p:cNvPr>
          <p:cNvSpPr txBox="1"/>
          <p:nvPr/>
        </p:nvSpPr>
        <p:spPr>
          <a:xfrm>
            <a:off x="545123" y="897875"/>
            <a:ext cx="4026877" cy="3699667"/>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500" b="1" kern="100" dirty="0">
                <a:ea typeface="Calibri"/>
                <a:cs typeface="Arial"/>
              </a:rPr>
              <a:t>15-minutters oppløsning i kraftmarkedet</a:t>
            </a:r>
          </a:p>
          <a:p>
            <a:pPr marL="171450" indent="-171450">
              <a:lnSpc>
                <a:spcPct val="107000"/>
              </a:lnSpc>
              <a:spcAft>
                <a:spcPts val="800"/>
              </a:spcAft>
              <a:buFont typeface="Arial" panose="020B0604020202020204" pitchFamily="34" charset="0"/>
              <a:buChar char="•"/>
            </a:pPr>
            <a:r>
              <a:rPr lang="nb-NO" sz="1200" kern="100" dirty="0">
                <a:ea typeface="Calibri"/>
                <a:cs typeface="Arial"/>
              </a:rPr>
              <a:t>1. oktober gikk kraftmarkedet over til kvarters-oppløsning. Det betyr at det fra nå av vil være én pris for hvert kvarter, i stedet for hver time. Kraftmarkedet har operert med timespriser siden det ble innført på 1990-tallet.</a:t>
            </a:r>
          </a:p>
          <a:p>
            <a:pPr marL="171450" indent="-171450">
              <a:lnSpc>
                <a:spcPct val="107000"/>
              </a:lnSpc>
              <a:spcAft>
                <a:spcPts val="800"/>
              </a:spcAft>
              <a:buFont typeface="Arial" panose="020B0604020202020204" pitchFamily="34" charset="0"/>
              <a:buChar char="•"/>
            </a:pPr>
            <a:r>
              <a:rPr lang="nb-NO" sz="1200" kern="100" dirty="0">
                <a:ea typeface="Calibri"/>
                <a:cs typeface="Arial"/>
              </a:rPr>
              <a:t>Priser per kvarter gjør at kraftmarkedet bedre kan ta hensyn til variasjoner i fornybar energi og forbruk innenfor timen. Dette gir bedre ressursutnyttelse.</a:t>
            </a:r>
          </a:p>
          <a:p>
            <a:pPr marL="171450" indent="-171450">
              <a:lnSpc>
                <a:spcPct val="107000"/>
              </a:lnSpc>
              <a:spcAft>
                <a:spcPts val="800"/>
              </a:spcAft>
              <a:buFont typeface="Arial" panose="020B0604020202020204" pitchFamily="34" charset="0"/>
              <a:buChar char="•"/>
            </a:pPr>
            <a:r>
              <a:rPr lang="nb-NO" sz="1200" kern="100" dirty="0">
                <a:ea typeface="Calibri"/>
                <a:cs typeface="Arial"/>
              </a:rPr>
              <a:t>Så langt har det ikke vært store utslag av den nye oppløsningen, men i enkelte timer har det vært store variasjoner. </a:t>
            </a:r>
            <a:r>
              <a:rPr lang="nb-NO" sz="1200" kern="100" dirty="0" err="1">
                <a:ea typeface="Calibri"/>
                <a:cs typeface="Arial"/>
              </a:rPr>
              <a:t>Kl</a:t>
            </a:r>
            <a:r>
              <a:rPr lang="nb-NO" sz="1200" kern="100" dirty="0">
                <a:ea typeface="Calibri"/>
                <a:cs typeface="Arial"/>
              </a:rPr>
              <a:t> 08:00 den 1. november varierte prisen for eksempel mellom 54 og 19 øre/kWh i Sør-Norge.</a:t>
            </a:r>
          </a:p>
          <a:p>
            <a:pPr marL="171450" indent="-171450">
              <a:lnSpc>
                <a:spcPct val="107000"/>
              </a:lnSpc>
              <a:spcAft>
                <a:spcPts val="800"/>
              </a:spcAft>
              <a:buFont typeface="Arial" panose="020B0604020202020204" pitchFamily="34" charset="0"/>
              <a:buChar char="•"/>
            </a:pPr>
            <a:r>
              <a:rPr lang="nb-NO" sz="1200" kern="100" dirty="0">
                <a:ea typeface="Calibri"/>
                <a:cs typeface="Arial"/>
              </a:rPr>
              <a:t>Selv om kraftmarkedet som helhet går over til </a:t>
            </a:r>
            <a:r>
              <a:rPr lang="nb-NO" sz="1200" kern="100" dirty="0" err="1">
                <a:ea typeface="Calibri"/>
                <a:cs typeface="Arial"/>
              </a:rPr>
              <a:t>kvarterspriser</a:t>
            </a:r>
            <a:r>
              <a:rPr lang="nb-NO" sz="1200" kern="100" dirty="0">
                <a:ea typeface="Calibri"/>
                <a:cs typeface="Arial"/>
              </a:rPr>
              <a:t>, vil husholdninger og mindre næringsliv fremdeles operere med timespriser. </a:t>
            </a:r>
          </a:p>
        </p:txBody>
      </p:sp>
      <p:sp>
        <p:nvSpPr>
          <p:cNvPr id="2" name="TekstSylinder 1">
            <a:extLst>
              <a:ext uri="{FF2B5EF4-FFF2-40B4-BE49-F238E27FC236}">
                <a16:creationId xmlns:a16="http://schemas.microsoft.com/office/drawing/2014/main" id="{E19216EB-F33A-403D-7430-55683E7F9CB3}"/>
              </a:ext>
            </a:extLst>
          </p:cNvPr>
          <p:cNvSpPr txBox="1"/>
          <p:nvPr/>
        </p:nvSpPr>
        <p:spPr>
          <a:xfrm>
            <a:off x="4744867" y="897875"/>
            <a:ext cx="4026877" cy="3634778"/>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500" b="1" kern="100" dirty="0">
                <a:ea typeface="Calibri"/>
                <a:cs typeface="Arial"/>
              </a:rPr>
              <a:t>Høyere priser i Midt-Norge</a:t>
            </a:r>
          </a:p>
          <a:p>
            <a:pPr marL="285750" indent="-285750">
              <a:lnSpc>
                <a:spcPct val="107000"/>
              </a:lnSpc>
              <a:spcAft>
                <a:spcPts val="800"/>
              </a:spcAft>
              <a:buFont typeface="Arial" panose="020B0604020202020204" pitchFamily="34" charset="0"/>
              <a:buChar char="•"/>
            </a:pPr>
            <a:r>
              <a:rPr lang="nb-NO" sz="1100" kern="100" dirty="0">
                <a:ea typeface="Calibri"/>
                <a:cs typeface="Arial"/>
              </a:rPr>
              <a:t>NO3, som består av Trøndelag, Møre og Romsdal og deler av </a:t>
            </a:r>
            <a:r>
              <a:rPr lang="nb-NO" sz="1100" kern="100" dirty="0" err="1">
                <a:ea typeface="Calibri"/>
                <a:cs typeface="Arial"/>
              </a:rPr>
              <a:t>Vestland</a:t>
            </a:r>
            <a:r>
              <a:rPr lang="nb-NO" sz="1100" kern="100" dirty="0">
                <a:ea typeface="Calibri"/>
                <a:cs typeface="Arial"/>
              </a:rPr>
              <a:t> fylke, fikk i oktober de høyeste strømprisene siden februar.</a:t>
            </a:r>
          </a:p>
          <a:p>
            <a:pPr marL="285750" indent="-285750">
              <a:lnSpc>
                <a:spcPct val="107000"/>
              </a:lnSpc>
              <a:spcAft>
                <a:spcPts val="800"/>
              </a:spcAft>
              <a:buFont typeface="Arial" panose="020B0604020202020204" pitchFamily="34" charset="0"/>
              <a:buChar char="•"/>
            </a:pPr>
            <a:r>
              <a:rPr lang="nb-NO" sz="1100" kern="100" dirty="0">
                <a:ea typeface="Calibri"/>
                <a:cs typeface="Arial"/>
              </a:rPr>
              <a:t>NO3 har hatt svært lave priser den siste perioden som følge av en svært god hydrologisk situasjon, samt høy vindkraftproduksjon i Nord-Skandinavia. Mellom mars og september holdt månedsprisen seg under 20 øre/kWh.</a:t>
            </a:r>
          </a:p>
          <a:p>
            <a:pPr marL="285750" indent="-285750">
              <a:lnSpc>
                <a:spcPct val="107000"/>
              </a:lnSpc>
              <a:spcAft>
                <a:spcPts val="800"/>
              </a:spcAft>
              <a:buFont typeface="Arial" panose="020B0604020202020204" pitchFamily="34" charset="0"/>
              <a:buChar char="•"/>
            </a:pPr>
            <a:r>
              <a:rPr lang="nb-NO" sz="1100" kern="100" dirty="0">
                <a:ea typeface="Calibri"/>
                <a:cs typeface="Arial"/>
              </a:rPr>
              <a:t>Økningen i strømpris kan ha sammenheng med en ny kabel som ble satt i drift over Sognefjorden. Denne har økt overføringskapasiteten mellom NO3 og NO5 (Vest-Norge) betraktelig. Dermed blir NO3 mer påvirket av prisene i Sør-Norge. Så langt har kabelen ført til økt eksport ut av NO3, men også økt import fra Sverige</a:t>
            </a:r>
          </a:p>
          <a:p>
            <a:pPr marL="285750" indent="-285750">
              <a:lnSpc>
                <a:spcPct val="107000"/>
              </a:lnSpc>
              <a:spcAft>
                <a:spcPts val="800"/>
              </a:spcAft>
              <a:buFont typeface="Arial" panose="020B0604020202020204" pitchFamily="34" charset="0"/>
              <a:buChar char="•"/>
            </a:pPr>
            <a:r>
              <a:rPr lang="nb-NO" sz="1100" kern="100" dirty="0">
                <a:ea typeface="Calibri"/>
                <a:cs typeface="Arial"/>
              </a:rPr>
              <a:t>Samtidig er det ikke overraskende at prisene øker etter hvert som vi nærmer oss vinteren. Da får vi høyere forbruk som gjør at vi må ta i bruk dyrere ressurser.</a:t>
            </a:r>
          </a:p>
        </p:txBody>
      </p:sp>
    </p:spTree>
    <p:extLst>
      <p:ext uri="{BB962C8B-B14F-4D97-AF65-F5344CB8AC3E}">
        <p14:creationId xmlns:p14="http://schemas.microsoft.com/office/powerpoint/2010/main" val="380942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2D50B9E-CD09-2192-6C3B-95534AAE4783}"/>
              </a:ext>
            </a:extLst>
          </p:cNvPr>
          <p:cNvGraphicFramePr>
            <a:graphicFrameLocks noChangeAspect="1"/>
          </p:cNvGraphicFramePr>
          <p:nvPr>
            <p:custDataLst>
              <p:tags r:id="rId1"/>
            </p:custDataLst>
            <p:extLst>
              <p:ext uri="{D42A27DB-BD31-4B8C-83A1-F6EECF244321}">
                <p14:modId xmlns:p14="http://schemas.microsoft.com/office/powerpoint/2010/main" val="423388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13" name="think-cell data - do not delete" hidden="1">
                        <a:extLst>
                          <a:ext uri="{FF2B5EF4-FFF2-40B4-BE49-F238E27FC236}">
                            <a16:creationId xmlns:a16="http://schemas.microsoft.com/office/drawing/2014/main" id="{62D50B9E-CD09-2192-6C3B-95534AAE47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5213922F-444B-9587-AFC4-5C4C6A8D8FDB}"/>
              </a:ext>
            </a:extLst>
          </p:cNvPr>
          <p:cNvSpPr>
            <a:spLocks noGrp="1"/>
          </p:cNvSpPr>
          <p:nvPr>
            <p:ph type="title"/>
          </p:nvPr>
        </p:nvSpPr>
        <p:spPr>
          <a:xfrm>
            <a:off x="1940522" y="306645"/>
            <a:ext cx="6455939" cy="494406"/>
          </a:xfrm>
        </p:spPr>
        <p:txBody>
          <a:bodyPr vert="horz"/>
          <a:lstStyle/>
          <a:p>
            <a:r>
              <a:rPr lang="nb-NO" sz="2000">
                <a:cs typeface="Arial"/>
              </a:rPr>
              <a:t>Vedlegg 1: Detaljert regning for oktober 2025</a:t>
            </a:r>
            <a:endParaRPr lang="nb-NO" sz="2000"/>
          </a:p>
        </p:txBody>
      </p:sp>
      <p:sp>
        <p:nvSpPr>
          <p:cNvPr id="7" name="Plassholder for dato 6">
            <a:extLst>
              <a:ext uri="{FF2B5EF4-FFF2-40B4-BE49-F238E27FC236}">
                <a16:creationId xmlns:a16="http://schemas.microsoft.com/office/drawing/2014/main" id="{B2C698D7-E915-EED2-0D1D-8D9A15B54C43}"/>
              </a:ext>
            </a:extLst>
          </p:cNvPr>
          <p:cNvSpPr>
            <a:spLocks noGrp="1"/>
          </p:cNvSpPr>
          <p:nvPr>
            <p:ph type="dt" sz="half" idx="10"/>
          </p:nvPr>
        </p:nvSpPr>
        <p:spPr/>
        <p:txBody>
          <a:bodyPr/>
          <a:lstStyle/>
          <a:p>
            <a:r>
              <a:rPr lang="nb-NO"/>
              <a:t>Oslo, dd.mm.yyyy</a:t>
            </a:r>
          </a:p>
        </p:txBody>
      </p:sp>
      <p:sp>
        <p:nvSpPr>
          <p:cNvPr id="8" name="Plassholder for lysbildenummer 7">
            <a:extLst>
              <a:ext uri="{FF2B5EF4-FFF2-40B4-BE49-F238E27FC236}">
                <a16:creationId xmlns:a16="http://schemas.microsoft.com/office/drawing/2014/main" id="{9D0095D8-72B6-43FF-9307-B3808DE88403}"/>
              </a:ext>
            </a:extLst>
          </p:cNvPr>
          <p:cNvSpPr>
            <a:spLocks noGrp="1"/>
          </p:cNvSpPr>
          <p:nvPr>
            <p:ph type="sldNum" sz="quarter" idx="12"/>
          </p:nvPr>
        </p:nvSpPr>
        <p:spPr/>
        <p:txBody>
          <a:bodyPr/>
          <a:lstStyle/>
          <a:p>
            <a:fld id="{20EE8A8A-9F66-4500-8547-91D11C77B4B7}" type="slidenum">
              <a:rPr lang="nb-NO" smtClean="0"/>
              <a:pPr/>
              <a:t>7</a:t>
            </a:fld>
            <a:endParaRPr lang="nb-NO"/>
          </a:p>
        </p:txBody>
      </p:sp>
      <p:sp>
        <p:nvSpPr>
          <p:cNvPr id="11" name="Speech Bubble: Rectangle 10">
            <a:extLst>
              <a:ext uri="{FF2B5EF4-FFF2-40B4-BE49-F238E27FC236}">
                <a16:creationId xmlns:a16="http://schemas.microsoft.com/office/drawing/2014/main" id="{08E89037-2C15-7BA4-E420-580B2668841D}"/>
              </a:ext>
            </a:extLst>
          </p:cNvPr>
          <p:cNvSpPr/>
          <p:nvPr/>
        </p:nvSpPr>
        <p:spPr>
          <a:xfrm>
            <a:off x="7249362" y="1260314"/>
            <a:ext cx="1566518" cy="619951"/>
          </a:xfrm>
          <a:prstGeom prst="wedgeRectCallout">
            <a:avLst>
              <a:gd name="adj1" fmla="val -75392"/>
              <a:gd name="adj2" fmla="val 57624"/>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Dette er hva kraftprodusentene får betalt for strømmen</a:t>
            </a:r>
          </a:p>
        </p:txBody>
      </p:sp>
      <p:sp>
        <p:nvSpPr>
          <p:cNvPr id="3" name="Snakkeboble: rektangel 2">
            <a:extLst>
              <a:ext uri="{FF2B5EF4-FFF2-40B4-BE49-F238E27FC236}">
                <a16:creationId xmlns:a16="http://schemas.microsoft.com/office/drawing/2014/main" id="{127DA9E0-2CEF-FE7D-6AE9-33C8E0D6BC4E}"/>
              </a:ext>
            </a:extLst>
          </p:cNvPr>
          <p:cNvSpPr/>
          <p:nvPr/>
        </p:nvSpPr>
        <p:spPr>
          <a:xfrm>
            <a:off x="7249362" y="2092659"/>
            <a:ext cx="1631164" cy="338904"/>
          </a:xfrm>
          <a:prstGeom prst="wedgeRectCallout">
            <a:avLst>
              <a:gd name="adj1" fmla="val -74708"/>
              <a:gd name="adj2" fmla="val -64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Dette er strømleverandørens påslag på strømregningen</a:t>
            </a:r>
          </a:p>
        </p:txBody>
      </p:sp>
      <p:sp>
        <p:nvSpPr>
          <p:cNvPr id="4" name="Speech Bubble: Rectangle 10">
            <a:extLst>
              <a:ext uri="{FF2B5EF4-FFF2-40B4-BE49-F238E27FC236}">
                <a16:creationId xmlns:a16="http://schemas.microsoft.com/office/drawing/2014/main" id="{113A1B97-60AB-A82D-7695-603B4FDE308B}"/>
              </a:ext>
            </a:extLst>
          </p:cNvPr>
          <p:cNvSpPr/>
          <p:nvPr/>
        </p:nvSpPr>
        <p:spPr>
          <a:xfrm>
            <a:off x="7249362" y="3457670"/>
            <a:ext cx="1566518" cy="529670"/>
          </a:xfrm>
          <a:prstGeom prst="wedgeRectCallout">
            <a:avLst>
              <a:gd name="adj1" fmla="val -74348"/>
              <a:gd name="adj2" fmla="val -31346"/>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Finnmark og deler av Troms har fritak for el-avgift</a:t>
            </a:r>
            <a:endParaRPr lang="nb-NO" sz="800"/>
          </a:p>
        </p:txBody>
      </p:sp>
      <p:sp>
        <p:nvSpPr>
          <p:cNvPr id="6" name="Speech Bubble: Rectangle 10">
            <a:extLst>
              <a:ext uri="{FF2B5EF4-FFF2-40B4-BE49-F238E27FC236}">
                <a16:creationId xmlns:a16="http://schemas.microsoft.com/office/drawing/2014/main" id="{43281BD6-61B8-4DBB-3558-178E91D04924}"/>
              </a:ext>
            </a:extLst>
          </p:cNvPr>
          <p:cNvSpPr/>
          <p:nvPr/>
        </p:nvSpPr>
        <p:spPr>
          <a:xfrm>
            <a:off x="7238094" y="2555875"/>
            <a:ext cx="1566518" cy="529670"/>
          </a:xfrm>
          <a:prstGeom prst="wedgeRectCallout">
            <a:avLst>
              <a:gd name="adj1" fmla="val -73946"/>
              <a:gd name="adj2" fmla="val -326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cs typeface="Arial"/>
              </a:rPr>
              <a:t>Dette går til nettselskapet for å bygge, drifte og vedlikeholde strømnettet</a:t>
            </a:r>
            <a:endParaRPr lang="nb-NO" sz="800"/>
          </a:p>
        </p:txBody>
      </p:sp>
      <p:sp>
        <p:nvSpPr>
          <p:cNvPr id="27" name="Snakkeboble: rektangel 26">
            <a:extLst>
              <a:ext uri="{FF2B5EF4-FFF2-40B4-BE49-F238E27FC236}">
                <a16:creationId xmlns:a16="http://schemas.microsoft.com/office/drawing/2014/main" id="{1D503F1E-631A-06BB-9FA6-AB5D4E68E9D8}"/>
              </a:ext>
            </a:extLst>
          </p:cNvPr>
          <p:cNvSpPr/>
          <p:nvPr/>
        </p:nvSpPr>
        <p:spPr>
          <a:xfrm>
            <a:off x="7249362" y="4017182"/>
            <a:ext cx="1631164" cy="338904"/>
          </a:xfrm>
          <a:prstGeom prst="wedgeRectCallout">
            <a:avLst>
              <a:gd name="adj1" fmla="val -72833"/>
              <a:gd name="adj2" fmla="val -440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Nord-Norge har fritak for MVA på strøm</a:t>
            </a:r>
          </a:p>
        </p:txBody>
      </p:sp>
      <p:sp>
        <p:nvSpPr>
          <p:cNvPr id="9" name="TekstSylinder 8">
            <a:extLst>
              <a:ext uri="{FF2B5EF4-FFF2-40B4-BE49-F238E27FC236}">
                <a16:creationId xmlns:a16="http://schemas.microsoft.com/office/drawing/2014/main" id="{900DDBDD-1832-6A0C-F937-3CBEE583917D}"/>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graphicFrame>
        <p:nvGraphicFramePr>
          <p:cNvPr id="10" name="Tabell 9">
            <a:extLst>
              <a:ext uri="{FF2B5EF4-FFF2-40B4-BE49-F238E27FC236}">
                <a16:creationId xmlns:a16="http://schemas.microsoft.com/office/drawing/2014/main" id="{54ECAE1A-977C-0515-EC15-B0B080C1355C}"/>
              </a:ext>
            </a:extLst>
          </p:cNvPr>
          <p:cNvGraphicFramePr>
            <a:graphicFrameLocks noGrp="1"/>
          </p:cNvGraphicFramePr>
          <p:nvPr>
            <p:extLst>
              <p:ext uri="{D42A27DB-BD31-4B8C-83A1-F6EECF244321}">
                <p14:modId xmlns:p14="http://schemas.microsoft.com/office/powerpoint/2010/main" val="420891731"/>
              </p:ext>
            </p:extLst>
          </p:nvPr>
        </p:nvGraphicFramePr>
        <p:xfrm>
          <a:off x="601219" y="1092980"/>
          <a:ext cx="6256780" cy="3425760"/>
        </p:xfrm>
        <a:graphic>
          <a:graphicData uri="http://schemas.openxmlformats.org/drawingml/2006/table">
            <a:tbl>
              <a:tblPr>
                <a:tableStyleId>{125E5076-3810-47DD-B79F-674D7AD40C01}</a:tableStyleId>
              </a:tblPr>
              <a:tblGrid>
                <a:gridCol w="1730355">
                  <a:extLst>
                    <a:ext uri="{9D8B030D-6E8A-4147-A177-3AD203B41FA5}">
                      <a16:colId xmlns:a16="http://schemas.microsoft.com/office/drawing/2014/main" val="999694100"/>
                    </a:ext>
                  </a:extLst>
                </a:gridCol>
                <a:gridCol w="905285">
                  <a:extLst>
                    <a:ext uri="{9D8B030D-6E8A-4147-A177-3AD203B41FA5}">
                      <a16:colId xmlns:a16="http://schemas.microsoft.com/office/drawing/2014/main" val="3111754478"/>
                    </a:ext>
                  </a:extLst>
                </a:gridCol>
                <a:gridCol w="905285">
                  <a:extLst>
                    <a:ext uri="{9D8B030D-6E8A-4147-A177-3AD203B41FA5}">
                      <a16:colId xmlns:a16="http://schemas.microsoft.com/office/drawing/2014/main" val="3633759428"/>
                    </a:ext>
                  </a:extLst>
                </a:gridCol>
                <a:gridCol w="905285">
                  <a:extLst>
                    <a:ext uri="{9D8B030D-6E8A-4147-A177-3AD203B41FA5}">
                      <a16:colId xmlns:a16="http://schemas.microsoft.com/office/drawing/2014/main" val="4268695644"/>
                    </a:ext>
                  </a:extLst>
                </a:gridCol>
                <a:gridCol w="905285">
                  <a:extLst>
                    <a:ext uri="{9D8B030D-6E8A-4147-A177-3AD203B41FA5}">
                      <a16:colId xmlns:a16="http://schemas.microsoft.com/office/drawing/2014/main" val="923094594"/>
                    </a:ext>
                  </a:extLst>
                </a:gridCol>
                <a:gridCol w="905285">
                  <a:extLst>
                    <a:ext uri="{9D8B030D-6E8A-4147-A177-3AD203B41FA5}">
                      <a16:colId xmlns:a16="http://schemas.microsoft.com/office/drawing/2014/main" val="922600549"/>
                    </a:ext>
                  </a:extLst>
                </a:gridCol>
              </a:tblGrid>
              <a:tr h="228384">
                <a:tc>
                  <a:txBody>
                    <a:bodyPr/>
                    <a:lstStyle/>
                    <a:p>
                      <a:pPr algn="l" fontAlgn="b">
                        <a:buNone/>
                      </a:pPr>
                      <a:r>
                        <a:rPr lang="nb-NO" sz="800" b="1" u="none" strike="noStrike">
                          <a:effectLst/>
                        </a:rPr>
                        <a:t>Prisområde</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None/>
                      </a:pPr>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None/>
                      </a:pPr>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None/>
                      </a:pPr>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None/>
                      </a:pPr>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None/>
                      </a:pPr>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953407"/>
                  </a:ext>
                </a:extLst>
              </a:tr>
              <a:tr h="228384">
                <a:tc>
                  <a:txBody>
                    <a:bodyPr/>
                    <a:lstStyle/>
                    <a:p>
                      <a:pPr algn="l" fontAlgn="b">
                        <a:buNone/>
                      </a:pPr>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1125</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1127</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1198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1529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1127</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3858"/>
                  </a:ext>
                </a:extLst>
              </a:tr>
              <a:tr h="228384">
                <a:tc>
                  <a:txBody>
                    <a:bodyPr/>
                    <a:lstStyle/>
                    <a:p>
                      <a:pPr algn="l" fontAlgn="b">
                        <a:buNone/>
                      </a:pPr>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776</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889</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460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200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740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0635325"/>
                  </a:ext>
                </a:extLst>
              </a:tr>
              <a:tr h="228384">
                <a:tc>
                  <a:txBody>
                    <a:bodyPr/>
                    <a:lstStyle/>
                    <a:p>
                      <a:pPr algn="l" fontAlgn="b">
                        <a:buNone/>
                      </a:pPr>
                      <a:r>
                        <a:rPr lang="nb-NO" sz="800" u="none" strike="noStrike">
                          <a:effectLst/>
                        </a:rPr>
                        <a:t>Spotpris</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679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792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360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83</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644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949900"/>
                  </a:ext>
                </a:extLst>
              </a:tr>
              <a:tr h="228384">
                <a:tc>
                  <a:txBody>
                    <a:bodyPr/>
                    <a:lstStyle/>
                    <a:p>
                      <a:pPr algn="l" fontAlgn="b">
                        <a:buNone/>
                      </a:pPr>
                      <a:r>
                        <a:rPr lang="nb-NO" sz="800" u="none" strike="noStrike">
                          <a:effectLst/>
                        </a:rPr>
                        <a:t>Fastpris</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87728"/>
                  </a:ext>
                </a:extLst>
              </a:tr>
              <a:tr h="228384">
                <a:tc>
                  <a:txBody>
                    <a:bodyPr/>
                    <a:lstStyle/>
                    <a:p>
                      <a:pPr algn="l" fontAlgn="b">
                        <a:buNone/>
                      </a:pPr>
                      <a:r>
                        <a:rPr lang="nb-NO" sz="800" u="none" strike="noStrike">
                          <a:effectLst/>
                        </a:rPr>
                        <a:t>Påslag</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56</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56</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60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76</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56</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843182"/>
                  </a:ext>
                </a:extLst>
              </a:tr>
              <a:tr h="228384">
                <a:tc>
                  <a:txBody>
                    <a:bodyPr/>
                    <a:lstStyle/>
                    <a:p>
                      <a:pPr algn="l" fontAlgn="b">
                        <a:buNone/>
                      </a:pPr>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360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481</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455</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495</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510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4744929"/>
                  </a:ext>
                </a:extLst>
              </a:tr>
              <a:tr h="228384">
                <a:tc>
                  <a:txBody>
                    <a:bodyPr/>
                    <a:lstStyle/>
                    <a:p>
                      <a:pPr algn="l" fontAlgn="b">
                        <a:buNone/>
                      </a:pPr>
                      <a:r>
                        <a:rPr lang="nb-NO" sz="800" u="none" strike="noStrike">
                          <a:effectLst/>
                        </a:rPr>
                        <a:t>Energiledd</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208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269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225</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302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5604591"/>
                  </a:ext>
                </a:extLst>
              </a:tr>
              <a:tr h="228384">
                <a:tc>
                  <a:txBody>
                    <a:bodyPr/>
                    <a:lstStyle/>
                    <a:p>
                      <a:pPr algn="l" fontAlgn="b">
                        <a:buNone/>
                      </a:pPr>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152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211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215</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271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208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3914947"/>
                  </a:ext>
                </a:extLst>
              </a:tr>
              <a:tr h="228384">
                <a:tc>
                  <a:txBody>
                    <a:bodyPr/>
                    <a:lstStyle/>
                    <a:p>
                      <a:pPr algn="l" fontAlgn="b">
                        <a:buNone/>
                      </a:pPr>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474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533</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431</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207</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503</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8983721"/>
                  </a:ext>
                </a:extLst>
              </a:tr>
              <a:tr h="228384">
                <a:tc>
                  <a:txBody>
                    <a:bodyPr/>
                    <a:lstStyle/>
                    <a:p>
                      <a:pPr algn="l" fontAlgn="b">
                        <a:buNone/>
                      </a:pPr>
                      <a:r>
                        <a:rPr lang="nb-NO" sz="800" u="none" strike="noStrike">
                          <a:effectLst/>
                        </a:rPr>
                        <a:t>el-avgift</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141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141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150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192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141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396958"/>
                  </a:ext>
                </a:extLst>
              </a:tr>
              <a:tr h="228384">
                <a:tc>
                  <a:txBody>
                    <a:bodyPr/>
                    <a:lstStyle/>
                    <a:p>
                      <a:pPr algn="l" fontAlgn="b">
                        <a:buNone/>
                      </a:pPr>
                      <a:r>
                        <a:rPr lang="nb-NO" sz="800" u="none" strike="noStrike">
                          <a:effectLst/>
                        </a:rPr>
                        <a:t>ENOVA-avgift</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15</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11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02078"/>
                  </a:ext>
                </a:extLst>
              </a:tr>
              <a:tr h="228384">
                <a:tc>
                  <a:txBody>
                    <a:bodyPr/>
                    <a:lstStyle/>
                    <a:p>
                      <a:pPr algn="l" fontAlgn="b">
                        <a:buNone/>
                      </a:pPr>
                      <a:r>
                        <a:rPr lang="nb-NO" sz="800" u="none" strike="noStrike">
                          <a:effectLst/>
                        </a:rPr>
                        <a:t>MVA</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322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380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269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u="none" strike="noStrike">
                          <a:effectLst/>
                        </a:rPr>
                        <a:t>351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7310432"/>
                  </a:ext>
                </a:extLst>
              </a:tr>
              <a:tr h="228384">
                <a:tc>
                  <a:txBody>
                    <a:bodyPr/>
                    <a:lstStyle/>
                    <a:p>
                      <a:pPr algn="l" fontAlgn="b">
                        <a:buNone/>
                      </a:pPr>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-26</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-89</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-5</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-5</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166643"/>
                  </a:ext>
                </a:extLst>
              </a:tr>
              <a:tr h="228384">
                <a:tc>
                  <a:txBody>
                    <a:bodyPr/>
                    <a:lstStyle/>
                    <a:p>
                      <a:pPr algn="l" fontAlgn="b">
                        <a:buNone/>
                      </a:pPr>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1584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1813</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1342</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902</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buNone/>
                      </a:pPr>
                      <a:r>
                        <a:rPr lang="nb-NO" sz="800" b="1" u="none" strike="noStrike">
                          <a:effectLst/>
                        </a:rPr>
                        <a:t>1749</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911206"/>
                  </a:ext>
                </a:extLst>
              </a:tr>
            </a:tbl>
          </a:graphicData>
        </a:graphic>
      </p:graphicFrame>
    </p:spTree>
    <p:extLst>
      <p:ext uri="{BB962C8B-B14F-4D97-AF65-F5344CB8AC3E}">
        <p14:creationId xmlns:p14="http://schemas.microsoft.com/office/powerpoint/2010/main" val="3625443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56261-E1C9-2286-1892-F2CC3F37CA3E}"/>
              </a:ext>
            </a:extLst>
          </p:cNvPr>
          <p:cNvSpPr>
            <a:spLocks noGrp="1"/>
          </p:cNvSpPr>
          <p:nvPr>
            <p:ph type="title"/>
          </p:nvPr>
        </p:nvSpPr>
        <p:spPr>
          <a:xfrm>
            <a:off x="457257" y="1126023"/>
            <a:ext cx="3702960" cy="664797"/>
          </a:xfrm>
        </p:spPr>
        <p:txBody>
          <a:bodyPr/>
          <a:lstStyle/>
          <a:p>
            <a:r>
              <a:rPr lang="nb-NO"/>
              <a:t>Vedlegg 2: Detaljerte sammenligninger</a:t>
            </a:r>
          </a:p>
        </p:txBody>
      </p:sp>
      <p:sp>
        <p:nvSpPr>
          <p:cNvPr id="4" name="Plassholder for dato 3">
            <a:extLst>
              <a:ext uri="{FF2B5EF4-FFF2-40B4-BE49-F238E27FC236}">
                <a16:creationId xmlns:a16="http://schemas.microsoft.com/office/drawing/2014/main" id="{C1C49259-E8DF-C4CD-6DCB-0BF59C94728C}"/>
              </a:ext>
            </a:extLst>
          </p:cNvPr>
          <p:cNvSpPr>
            <a:spLocks noGrp="1"/>
          </p:cNvSpPr>
          <p:nvPr>
            <p:ph type="dt" sz="half" idx="10"/>
          </p:nvPr>
        </p:nvSpPr>
        <p:spPr/>
        <p:txBody>
          <a:bodyPr/>
          <a:lstStyle/>
          <a:p>
            <a:r>
              <a:rPr lang="nb-NO"/>
              <a:t>Oslo, dd.mm.yyyy</a:t>
            </a:r>
          </a:p>
        </p:txBody>
      </p:sp>
      <p:sp>
        <p:nvSpPr>
          <p:cNvPr id="5" name="Plassholder for lysbildenummer 4">
            <a:extLst>
              <a:ext uri="{FF2B5EF4-FFF2-40B4-BE49-F238E27FC236}">
                <a16:creationId xmlns:a16="http://schemas.microsoft.com/office/drawing/2014/main" id="{4534897E-F465-C561-2DE7-E7BB40E3DCF0}"/>
              </a:ext>
            </a:extLst>
          </p:cNvPr>
          <p:cNvSpPr>
            <a:spLocks noGrp="1"/>
          </p:cNvSpPr>
          <p:nvPr>
            <p:ph type="sldNum" sz="quarter" idx="12"/>
          </p:nvPr>
        </p:nvSpPr>
        <p:spPr/>
        <p:txBody>
          <a:bodyPr/>
          <a:lstStyle/>
          <a:p>
            <a:fld id="{20EE8A8A-9F66-4500-8547-91D11C77B4B7}" type="slidenum">
              <a:rPr lang="nb-NO" smtClean="0"/>
              <a:pPr/>
              <a:t>8</a:t>
            </a:fld>
            <a:endParaRPr lang="nb-NO"/>
          </a:p>
        </p:txBody>
      </p:sp>
      <p:sp>
        <p:nvSpPr>
          <p:cNvPr id="11" name="TekstSylinder 10">
            <a:extLst>
              <a:ext uri="{FF2B5EF4-FFF2-40B4-BE49-F238E27FC236}">
                <a16:creationId xmlns:a16="http://schemas.microsoft.com/office/drawing/2014/main" id="{57A60D7B-702C-A706-64FD-CDEEDECD6266}"/>
              </a:ext>
            </a:extLst>
          </p:cNvPr>
          <p:cNvSpPr txBox="1"/>
          <p:nvPr/>
        </p:nvSpPr>
        <p:spPr>
          <a:xfrm>
            <a:off x="755121" y="4743107"/>
            <a:ext cx="8253046" cy="261610"/>
          </a:xfrm>
          <a:prstGeom prst="rect">
            <a:avLst/>
          </a:prstGeom>
          <a:noFill/>
        </p:spPr>
        <p:txBody>
          <a:bodyPr wrap="square" rtlCol="0">
            <a:spAutoFit/>
          </a:bodyPr>
          <a:lstStyle/>
          <a:p>
            <a:r>
              <a:rPr lang="nb-NO" sz="1100" i="1">
                <a:solidFill>
                  <a:schemeClr val="accent2">
                    <a:lumMod val="50000"/>
                  </a:schemeClr>
                </a:solidFill>
              </a:rPr>
              <a:t>Kun regningsposter som varierer fra måned til måned, tall er norske kroner der ikke annet er oppgitt</a:t>
            </a:r>
          </a:p>
        </p:txBody>
      </p:sp>
      <p:graphicFrame>
        <p:nvGraphicFramePr>
          <p:cNvPr id="7" name="Tabell 6">
            <a:extLst>
              <a:ext uri="{FF2B5EF4-FFF2-40B4-BE49-F238E27FC236}">
                <a16:creationId xmlns:a16="http://schemas.microsoft.com/office/drawing/2014/main" id="{10842B5D-2128-4A37-FED1-356EBDD74BEE}"/>
              </a:ext>
            </a:extLst>
          </p:cNvPr>
          <p:cNvGraphicFramePr>
            <a:graphicFrameLocks noGrp="1"/>
          </p:cNvGraphicFramePr>
          <p:nvPr>
            <p:extLst>
              <p:ext uri="{D42A27DB-BD31-4B8C-83A1-F6EECF244321}">
                <p14:modId xmlns:p14="http://schemas.microsoft.com/office/powerpoint/2010/main" val="199795082"/>
              </p:ext>
            </p:extLst>
          </p:nvPr>
        </p:nvGraphicFramePr>
        <p:xfrm>
          <a:off x="330740" y="2274749"/>
          <a:ext cx="4426762" cy="2414497"/>
        </p:xfrm>
        <a:graphic>
          <a:graphicData uri="http://schemas.openxmlformats.org/drawingml/2006/table">
            <a:tbl>
              <a:tblPr>
                <a:tableStyleId>{8FD4443E-F989-4FC4-A0C8-D5A2AF1F390B}</a:tableStyleId>
              </a:tblPr>
              <a:tblGrid>
                <a:gridCol w="1213142">
                  <a:extLst>
                    <a:ext uri="{9D8B030D-6E8A-4147-A177-3AD203B41FA5}">
                      <a16:colId xmlns:a16="http://schemas.microsoft.com/office/drawing/2014/main" val="3685223420"/>
                    </a:ext>
                  </a:extLst>
                </a:gridCol>
                <a:gridCol w="642724">
                  <a:extLst>
                    <a:ext uri="{9D8B030D-6E8A-4147-A177-3AD203B41FA5}">
                      <a16:colId xmlns:a16="http://schemas.microsoft.com/office/drawing/2014/main" val="2226845142"/>
                    </a:ext>
                  </a:extLst>
                </a:gridCol>
                <a:gridCol w="642724">
                  <a:extLst>
                    <a:ext uri="{9D8B030D-6E8A-4147-A177-3AD203B41FA5}">
                      <a16:colId xmlns:a16="http://schemas.microsoft.com/office/drawing/2014/main" val="2472488894"/>
                    </a:ext>
                  </a:extLst>
                </a:gridCol>
                <a:gridCol w="642724">
                  <a:extLst>
                    <a:ext uri="{9D8B030D-6E8A-4147-A177-3AD203B41FA5}">
                      <a16:colId xmlns:a16="http://schemas.microsoft.com/office/drawing/2014/main" val="3758132882"/>
                    </a:ext>
                  </a:extLst>
                </a:gridCol>
                <a:gridCol w="642724">
                  <a:extLst>
                    <a:ext uri="{9D8B030D-6E8A-4147-A177-3AD203B41FA5}">
                      <a16:colId xmlns:a16="http://schemas.microsoft.com/office/drawing/2014/main" val="2764181247"/>
                    </a:ext>
                  </a:extLst>
                </a:gridCol>
                <a:gridCol w="642724">
                  <a:extLst>
                    <a:ext uri="{9D8B030D-6E8A-4147-A177-3AD203B41FA5}">
                      <a16:colId xmlns:a16="http://schemas.microsoft.com/office/drawing/2014/main" val="2322860716"/>
                    </a:ext>
                  </a:extLst>
                </a:gridCol>
              </a:tblGrid>
              <a:tr h="246126">
                <a:tc>
                  <a:txBody>
                    <a:bodyPr/>
                    <a:lstStyle/>
                    <a:p>
                      <a:pPr algn="l" fontAlgn="b">
                        <a:buNone/>
                      </a:pPr>
                      <a:r>
                        <a:rPr lang="nb-NO" sz="1100" b="1" u="none" strike="noStrike">
                          <a:effectLst/>
                        </a:rPr>
                        <a:t>September 2025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472344"/>
                  </a:ext>
                </a:extLst>
              </a:tr>
              <a:tr h="445489">
                <a:tc>
                  <a:txBody>
                    <a:bodyPr/>
                    <a:lstStyle/>
                    <a:p>
                      <a:pPr algn="l" fontAlgn="b">
                        <a:buNone/>
                      </a:pPr>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780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825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870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1029</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852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230196"/>
                  </a:ext>
                </a:extLst>
              </a:tr>
              <a:tr h="246126">
                <a:tc>
                  <a:txBody>
                    <a:bodyPr/>
                    <a:lstStyle/>
                    <a:p>
                      <a:pPr algn="l" fontAlgn="b">
                        <a:buNone/>
                      </a:pPr>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551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666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236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557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696090"/>
                  </a:ext>
                </a:extLst>
              </a:tr>
              <a:tr h="246126">
                <a:tc>
                  <a:txBody>
                    <a:bodyPr/>
                    <a:lstStyle/>
                    <a:p>
                      <a:pPr algn="l" fontAlgn="b">
                        <a:buNone/>
                      </a:pPr>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472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585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153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51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474</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629509"/>
                  </a:ext>
                </a:extLst>
              </a:tr>
              <a:tr h="246126">
                <a:tc>
                  <a:txBody>
                    <a:bodyPr/>
                    <a:lstStyle/>
                    <a:p>
                      <a:pPr algn="l" fontAlgn="b">
                        <a:buNone/>
                      </a:pPr>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245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369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305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421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493605"/>
                  </a:ext>
                </a:extLst>
              </a:tr>
              <a:tr h="246126">
                <a:tc>
                  <a:txBody>
                    <a:bodyPr/>
                    <a:lstStyle/>
                    <a:p>
                      <a:pPr algn="l" fontAlgn="b">
                        <a:buNone/>
                      </a:pPr>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172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131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271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128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2549940"/>
                  </a:ext>
                </a:extLst>
              </a:tr>
              <a:tr h="246126">
                <a:tc>
                  <a:txBody>
                    <a:bodyPr/>
                    <a:lstStyle/>
                    <a:p>
                      <a:pPr algn="l" fontAlgn="b">
                        <a:buNone/>
                      </a:pPr>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374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444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331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184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419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159413"/>
                  </a:ext>
                </a:extLst>
              </a:tr>
              <a:tr h="246126">
                <a:tc>
                  <a:txBody>
                    <a:bodyPr/>
                    <a:lstStyle/>
                    <a:p>
                      <a:pPr algn="l" fontAlgn="b">
                        <a:buNone/>
                      </a:pPr>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825689"/>
                  </a:ext>
                </a:extLst>
              </a:tr>
              <a:tr h="246126">
                <a:tc>
                  <a:txBody>
                    <a:bodyPr/>
                    <a:lstStyle/>
                    <a:p>
                      <a:pPr algn="l" fontAlgn="b">
                        <a:buNone/>
                      </a:pPr>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1136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1404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870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748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1318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695123"/>
                  </a:ext>
                </a:extLst>
              </a:tr>
            </a:tbl>
          </a:graphicData>
        </a:graphic>
      </p:graphicFrame>
      <p:graphicFrame>
        <p:nvGraphicFramePr>
          <p:cNvPr id="3" name="Tabell 2">
            <a:extLst>
              <a:ext uri="{FF2B5EF4-FFF2-40B4-BE49-F238E27FC236}">
                <a16:creationId xmlns:a16="http://schemas.microsoft.com/office/drawing/2014/main" id="{F85AADD0-5858-7EFD-53AD-370108C913C6}"/>
              </a:ext>
            </a:extLst>
          </p:cNvPr>
          <p:cNvGraphicFramePr>
            <a:graphicFrameLocks noGrp="1"/>
          </p:cNvGraphicFramePr>
          <p:nvPr>
            <p:extLst>
              <p:ext uri="{D42A27DB-BD31-4B8C-83A1-F6EECF244321}">
                <p14:modId xmlns:p14="http://schemas.microsoft.com/office/powerpoint/2010/main" val="926730846"/>
              </p:ext>
            </p:extLst>
          </p:nvPr>
        </p:nvGraphicFramePr>
        <p:xfrm>
          <a:off x="4757502" y="0"/>
          <a:ext cx="4386498" cy="2274749"/>
        </p:xfrm>
        <a:graphic>
          <a:graphicData uri="http://schemas.openxmlformats.org/drawingml/2006/table">
            <a:tbl>
              <a:tblPr>
                <a:tableStyleId>{D03447BB-5D67-496B-8E87-E561075AD55C}</a:tableStyleId>
              </a:tblPr>
              <a:tblGrid>
                <a:gridCol w="983731">
                  <a:extLst>
                    <a:ext uri="{9D8B030D-6E8A-4147-A177-3AD203B41FA5}">
                      <a16:colId xmlns:a16="http://schemas.microsoft.com/office/drawing/2014/main" val="561519889"/>
                    </a:ext>
                  </a:extLst>
                </a:gridCol>
                <a:gridCol w="678299">
                  <a:extLst>
                    <a:ext uri="{9D8B030D-6E8A-4147-A177-3AD203B41FA5}">
                      <a16:colId xmlns:a16="http://schemas.microsoft.com/office/drawing/2014/main" val="1298159320"/>
                    </a:ext>
                  </a:extLst>
                </a:gridCol>
                <a:gridCol w="831015">
                  <a:extLst>
                    <a:ext uri="{9D8B030D-6E8A-4147-A177-3AD203B41FA5}">
                      <a16:colId xmlns:a16="http://schemas.microsoft.com/office/drawing/2014/main" val="1952752544"/>
                    </a:ext>
                  </a:extLst>
                </a:gridCol>
                <a:gridCol w="631151">
                  <a:extLst>
                    <a:ext uri="{9D8B030D-6E8A-4147-A177-3AD203B41FA5}">
                      <a16:colId xmlns:a16="http://schemas.microsoft.com/office/drawing/2014/main" val="1160166129"/>
                    </a:ext>
                  </a:extLst>
                </a:gridCol>
                <a:gridCol w="631151">
                  <a:extLst>
                    <a:ext uri="{9D8B030D-6E8A-4147-A177-3AD203B41FA5}">
                      <a16:colId xmlns:a16="http://schemas.microsoft.com/office/drawing/2014/main" val="4135725897"/>
                    </a:ext>
                  </a:extLst>
                </a:gridCol>
                <a:gridCol w="631151">
                  <a:extLst>
                    <a:ext uri="{9D8B030D-6E8A-4147-A177-3AD203B41FA5}">
                      <a16:colId xmlns:a16="http://schemas.microsoft.com/office/drawing/2014/main" val="4216088680"/>
                    </a:ext>
                  </a:extLst>
                </a:gridCol>
              </a:tblGrid>
              <a:tr h="306660">
                <a:tc>
                  <a:txBody>
                    <a:bodyPr/>
                    <a:lstStyle/>
                    <a:p>
                      <a:pPr algn="l" fontAlgn="b">
                        <a:buNone/>
                      </a:pPr>
                      <a:r>
                        <a:rPr lang="nb-NO" sz="1100" b="1" u="none" strike="noStrike">
                          <a:effectLst/>
                        </a:rPr>
                        <a:t>Oktober 2024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NO5 </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306089"/>
                  </a:ext>
                </a:extLst>
              </a:tr>
              <a:tr h="455754">
                <a:tc>
                  <a:txBody>
                    <a:bodyPr/>
                    <a:lstStyle/>
                    <a:p>
                      <a:pPr algn="l" fontAlgn="b">
                        <a:buNone/>
                      </a:pPr>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1090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1086</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1226</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1698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1111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296631"/>
                  </a:ext>
                </a:extLst>
              </a:tr>
              <a:tr h="306660">
                <a:tc>
                  <a:txBody>
                    <a:bodyPr/>
                    <a:lstStyle/>
                    <a:p>
                      <a:pPr algn="l" fontAlgn="b">
                        <a:buNone/>
                      </a:pPr>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532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630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293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540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347555"/>
                  </a:ext>
                </a:extLst>
              </a:tr>
              <a:tr h="179803">
                <a:tc>
                  <a:txBody>
                    <a:bodyPr/>
                    <a:lstStyle/>
                    <a:p>
                      <a:pPr algn="l" fontAlgn="b">
                        <a:buNone/>
                      </a:pPr>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438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536</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191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230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445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063941"/>
                  </a:ext>
                </a:extLst>
              </a:tr>
              <a:tr h="179803">
                <a:tc>
                  <a:txBody>
                    <a:bodyPr/>
                    <a:lstStyle/>
                    <a:p>
                      <a:pPr algn="l" fontAlgn="b">
                        <a:buNone/>
                      </a:pPr>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487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540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517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33092"/>
                  </a:ext>
                </a:extLst>
              </a:tr>
              <a:tr h="306660">
                <a:tc>
                  <a:txBody>
                    <a:bodyPr/>
                    <a:lstStyle/>
                    <a:p>
                      <a:pPr algn="l" fontAlgn="b">
                        <a:buNone/>
                      </a:pPr>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112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198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221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291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208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775622"/>
                  </a:ext>
                </a:extLst>
              </a:tr>
              <a:tr h="179803">
                <a:tc>
                  <a:txBody>
                    <a:bodyPr/>
                    <a:lstStyle/>
                    <a:p>
                      <a:pPr algn="l" fontAlgn="b">
                        <a:buNone/>
                      </a:pPr>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460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484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462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296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507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285463"/>
                  </a:ext>
                </a:extLst>
              </a:tr>
              <a:tr h="179803">
                <a:tc>
                  <a:txBody>
                    <a:bodyPr/>
                    <a:lstStyle/>
                    <a:p>
                      <a:pPr algn="l" fontAlgn="b">
                        <a:buNone/>
                      </a:pPr>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342263"/>
                  </a:ext>
                </a:extLst>
              </a:tr>
              <a:tr h="179803">
                <a:tc>
                  <a:txBody>
                    <a:bodyPr/>
                    <a:lstStyle/>
                    <a:p>
                      <a:pPr algn="l" fontAlgn="b">
                        <a:buNone/>
                      </a:pPr>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1330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1450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1240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1192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1547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953050"/>
                  </a:ext>
                </a:extLst>
              </a:tr>
            </a:tbl>
          </a:graphicData>
        </a:graphic>
      </p:graphicFrame>
      <p:graphicFrame>
        <p:nvGraphicFramePr>
          <p:cNvPr id="6" name="Tabell 5">
            <a:extLst>
              <a:ext uri="{FF2B5EF4-FFF2-40B4-BE49-F238E27FC236}">
                <a16:creationId xmlns:a16="http://schemas.microsoft.com/office/drawing/2014/main" id="{0028BBB0-3E59-F02E-1570-CD2422C027C7}"/>
              </a:ext>
            </a:extLst>
          </p:cNvPr>
          <p:cNvGraphicFramePr>
            <a:graphicFrameLocks noGrp="1"/>
          </p:cNvGraphicFramePr>
          <p:nvPr>
            <p:extLst>
              <p:ext uri="{D42A27DB-BD31-4B8C-83A1-F6EECF244321}">
                <p14:modId xmlns:p14="http://schemas.microsoft.com/office/powerpoint/2010/main" val="3030997377"/>
              </p:ext>
            </p:extLst>
          </p:nvPr>
        </p:nvGraphicFramePr>
        <p:xfrm>
          <a:off x="4757501" y="2274748"/>
          <a:ext cx="4386498" cy="2414499"/>
        </p:xfrm>
        <a:graphic>
          <a:graphicData uri="http://schemas.openxmlformats.org/drawingml/2006/table">
            <a:tbl>
              <a:tblPr>
                <a:tableStyleId>{125E5076-3810-47DD-B79F-674D7AD40C01}</a:tableStyleId>
              </a:tblPr>
              <a:tblGrid>
                <a:gridCol w="983732">
                  <a:extLst>
                    <a:ext uri="{9D8B030D-6E8A-4147-A177-3AD203B41FA5}">
                      <a16:colId xmlns:a16="http://schemas.microsoft.com/office/drawing/2014/main" val="3667302911"/>
                    </a:ext>
                  </a:extLst>
                </a:gridCol>
                <a:gridCol w="682052">
                  <a:extLst>
                    <a:ext uri="{9D8B030D-6E8A-4147-A177-3AD203B41FA5}">
                      <a16:colId xmlns:a16="http://schemas.microsoft.com/office/drawing/2014/main" val="413495156"/>
                    </a:ext>
                  </a:extLst>
                </a:gridCol>
                <a:gridCol w="839449">
                  <a:extLst>
                    <a:ext uri="{9D8B030D-6E8A-4147-A177-3AD203B41FA5}">
                      <a16:colId xmlns:a16="http://schemas.microsoft.com/office/drawing/2014/main" val="4069001040"/>
                    </a:ext>
                  </a:extLst>
                </a:gridCol>
                <a:gridCol w="622092">
                  <a:extLst>
                    <a:ext uri="{9D8B030D-6E8A-4147-A177-3AD203B41FA5}">
                      <a16:colId xmlns:a16="http://schemas.microsoft.com/office/drawing/2014/main" val="3358398635"/>
                    </a:ext>
                  </a:extLst>
                </a:gridCol>
                <a:gridCol w="637082">
                  <a:extLst>
                    <a:ext uri="{9D8B030D-6E8A-4147-A177-3AD203B41FA5}">
                      <a16:colId xmlns:a16="http://schemas.microsoft.com/office/drawing/2014/main" val="1506485999"/>
                    </a:ext>
                  </a:extLst>
                </a:gridCol>
                <a:gridCol w="622091">
                  <a:extLst>
                    <a:ext uri="{9D8B030D-6E8A-4147-A177-3AD203B41FA5}">
                      <a16:colId xmlns:a16="http://schemas.microsoft.com/office/drawing/2014/main" val="3996109380"/>
                    </a:ext>
                  </a:extLst>
                </a:gridCol>
              </a:tblGrid>
              <a:tr h="333098">
                <a:tc>
                  <a:txBody>
                    <a:bodyPr/>
                    <a:lstStyle/>
                    <a:p>
                      <a:pPr algn="l" fontAlgn="b">
                        <a:buNone/>
                      </a:pPr>
                      <a:r>
                        <a:rPr lang="nb-NO" sz="1100" b="1" u="none" strike="noStrike">
                          <a:effectLst/>
                        </a:rPr>
                        <a:t>Oktober 2025</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464227"/>
                  </a:ext>
                </a:extLst>
              </a:tr>
              <a:tr h="495045">
                <a:tc>
                  <a:txBody>
                    <a:bodyPr/>
                    <a:lstStyle/>
                    <a:p>
                      <a:pPr algn="l" fontAlgn="b">
                        <a:buNone/>
                      </a:pPr>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1125</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1127</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1198</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1529</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1127</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458870"/>
                  </a:ext>
                </a:extLst>
              </a:tr>
              <a:tr h="333098">
                <a:tc>
                  <a:txBody>
                    <a:bodyPr/>
                    <a:lstStyle/>
                    <a:p>
                      <a:pPr algn="l" fontAlgn="b">
                        <a:buNone/>
                      </a:pPr>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776</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889</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460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200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740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163344"/>
                  </a:ext>
                </a:extLst>
              </a:tr>
              <a:tr h="184032">
                <a:tc>
                  <a:txBody>
                    <a:bodyPr/>
                    <a:lstStyle/>
                    <a:p>
                      <a:pPr algn="l" fontAlgn="b">
                        <a:buNone/>
                      </a:pPr>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679</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792</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360</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83</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644</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618020"/>
                  </a:ext>
                </a:extLst>
              </a:tr>
              <a:tr h="184032">
                <a:tc>
                  <a:txBody>
                    <a:bodyPr/>
                    <a:lstStyle/>
                    <a:p>
                      <a:pPr algn="l" fontAlgn="b">
                        <a:buNone/>
                      </a:pPr>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360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481</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455</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495</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510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648295"/>
                  </a:ext>
                </a:extLst>
              </a:tr>
              <a:tr h="333098">
                <a:tc>
                  <a:txBody>
                    <a:bodyPr/>
                    <a:lstStyle/>
                    <a:p>
                      <a:pPr algn="l" fontAlgn="b">
                        <a:buNone/>
                      </a:pPr>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152</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211</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215</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271</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208</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8501515"/>
                  </a:ext>
                </a:extLst>
              </a:tr>
              <a:tr h="184032">
                <a:tc>
                  <a:txBody>
                    <a:bodyPr/>
                    <a:lstStyle/>
                    <a:p>
                      <a:pPr algn="l" fontAlgn="b">
                        <a:buNone/>
                      </a:pPr>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474</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533</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431</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207</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503</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302451"/>
                  </a:ext>
                </a:extLst>
              </a:tr>
              <a:tr h="184032">
                <a:tc>
                  <a:txBody>
                    <a:bodyPr/>
                    <a:lstStyle/>
                    <a:p>
                      <a:pPr algn="l" fontAlgn="b">
                        <a:buNone/>
                      </a:pPr>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-26</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-89</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397891"/>
                  </a:ext>
                </a:extLst>
              </a:tr>
              <a:tr h="184032">
                <a:tc>
                  <a:txBody>
                    <a:bodyPr/>
                    <a:lstStyle/>
                    <a:p>
                      <a:pPr algn="l" fontAlgn="b">
                        <a:buNone/>
                      </a:pPr>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1584</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1813</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1342</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902</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1749</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95716"/>
                  </a:ext>
                </a:extLst>
              </a:tr>
            </a:tbl>
          </a:graphicData>
        </a:graphic>
      </p:graphicFrame>
    </p:spTree>
    <p:extLst>
      <p:ext uri="{BB962C8B-B14F-4D97-AF65-F5344CB8AC3E}">
        <p14:creationId xmlns:p14="http://schemas.microsoft.com/office/powerpoint/2010/main" val="416978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870887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9</a:t>
            </a:fld>
            <a:endParaRPr lang="nb-NO"/>
          </a:p>
        </p:txBody>
      </p:sp>
      <p:pic>
        <p:nvPicPr>
          <p:cNvPr id="15" name="Picture 5">
            <a:extLst>
              <a:ext uri="{FF2B5EF4-FFF2-40B4-BE49-F238E27FC236}">
                <a16:creationId xmlns:a16="http://schemas.microsoft.com/office/drawing/2014/main" id="{E74EA589-72EA-AA47-0E44-BCAE8A4D90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14658" y="565791"/>
            <a:ext cx="5453736" cy="4090302"/>
          </a:xfrm>
          <a:prstGeom prst="rect">
            <a:avLst/>
          </a:prstGeom>
        </p:spPr>
      </p:pic>
      <p:sp>
        <p:nvSpPr>
          <p:cNvPr id="16" name="Tittel 1">
            <a:extLst>
              <a:ext uri="{FF2B5EF4-FFF2-40B4-BE49-F238E27FC236}">
                <a16:creationId xmlns:a16="http://schemas.microsoft.com/office/drawing/2014/main" id="{05F1EE16-5CB9-787E-C19C-5D8FCB48A64F}"/>
              </a:ext>
            </a:extLst>
          </p:cNvPr>
          <p:cNvSpPr>
            <a:spLocks noGrp="1"/>
          </p:cNvSpPr>
          <p:nvPr>
            <p:ph type="title"/>
          </p:nvPr>
        </p:nvSpPr>
        <p:spPr>
          <a:xfrm>
            <a:off x="2277955" y="233392"/>
            <a:ext cx="5359586" cy="664797"/>
          </a:xfrm>
        </p:spPr>
        <p:txBody>
          <a:bodyPr vert="horz"/>
          <a:lstStyle/>
          <a:p>
            <a:r>
              <a:rPr lang="nb-NO">
                <a:solidFill>
                  <a:schemeClr val="accent5">
                    <a:lumMod val="75000"/>
                  </a:schemeClr>
                </a:solidFill>
                <a:cs typeface="Arial"/>
              </a:rPr>
              <a:t>Vedlegg 3: Utvikling over tid</a:t>
            </a:r>
            <a:endParaRPr lang="nb-NO">
              <a:solidFill>
                <a:schemeClr val="accent5">
                  <a:lumMod val="75000"/>
                </a:schemeClr>
              </a:solidFill>
            </a:endParaRPr>
          </a:p>
        </p:txBody>
      </p:sp>
    </p:spTree>
    <p:extLst>
      <p:ext uri="{BB962C8B-B14F-4D97-AF65-F5344CB8AC3E}">
        <p14:creationId xmlns:p14="http://schemas.microsoft.com/office/powerpoint/2010/main" val="3048309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potx" id="{CF955149-A45B-49C3-8711-FB8A3A82D5DB}" vid="{7748E326-CEB4-4244-8570-03EBA8BF58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682D32-1B9D-400A-8463-203F70C35850}">
  <we:reference id="7606cf59-4db8-48a8-b0a0-8d865e20ba2f" version="2.0.0.0" store="\\JØRGEN-JOBB\Users\JørgenBye\Drammen kommun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9BDB9F1F1BFE459CB1AB1E20AAA9DB" ma:contentTypeVersion="26" ma:contentTypeDescription="Create a new document." ma:contentTypeScope="" ma:versionID="9107bbcd398d3666a077fd25c01d0b4b">
  <xsd:schema xmlns:xsd="http://www.w3.org/2001/XMLSchema" xmlns:xs="http://www.w3.org/2001/XMLSchema" xmlns:p="http://schemas.microsoft.com/office/2006/metadata/properties" xmlns:ns2="0f13f7a7-5a1c-4b07-a3f7-2a8c474a6703" xmlns:ns3="0f22a05a-b5e2-4bd8-b764-0ad6c193d339" xmlns:ns4="749ab8b6-ff35-4a4f-9f18-9cef83ce6420" targetNamespace="http://schemas.microsoft.com/office/2006/metadata/properties" ma:root="true" ma:fieldsID="d389f0acd5b2c8c827e9d543bda90196" ns2:_="" ns3:_="" ns4:_="">
    <xsd:import namespace="0f13f7a7-5a1c-4b07-a3f7-2a8c474a6703"/>
    <xsd:import namespace="0f22a05a-b5e2-4bd8-b764-0ad6c193d339"/>
    <xsd:import namespace="749ab8b6-ff35-4a4f-9f18-9cef83ce6420"/>
    <xsd:element name="properties">
      <xsd:complexType>
        <xsd:sequence>
          <xsd:element name="documentManagement">
            <xsd:complexType>
              <xsd:all>
                <xsd:element ref="ns2:Dokumentdato"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aksbehandler" minOccurs="0"/>
                <xsd:element ref="ns2:Mottaker" minOccurs="0"/>
                <xsd:element ref="ns2:Avsender" minOccurs="0"/>
                <xsd:element ref="ns2:_Flow_SignoffStatus" minOccurs="0"/>
                <xsd:element ref="ns2:Status" minOccurs="0"/>
                <xsd:element ref="ns2:MediaServiceObjectDetectorVersions" minOccurs="0"/>
                <xsd:element ref="ns2:Produkt" minOccurs="0"/>
                <xsd:element ref="ns2:MediaServiceSearchProperties" minOccurs="0"/>
                <xsd:element ref="ns2:MediaServiceBillingMetadata" minOccurs="0"/>
                <xsd:element ref="ns2:Inn_x002f_Intern_x002f_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3f7a7-5a1c-4b07-a3f7-2a8c474a6703" elementFormDefault="qualified">
    <xsd:import namespace="http://schemas.microsoft.com/office/2006/documentManagement/types"/>
    <xsd:import namespace="http://schemas.microsoft.com/office/infopath/2007/PartnerControls"/>
    <xsd:element name="Dokumentdato" ma:index="8" nillable="true" ma:displayName="Dokumentdato" ma:format="DateOnly" ma:internalName="Dokumentdato">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Saksbehandler" ma:index="22" nillable="true" ma:displayName="Saksbehandler" ma:format="Dropdown" ma:list="UserInfo" ma:SharePointGroup="0" ma:internalName="Saksbehandl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taker" ma:index="23" nillable="true" ma:displayName="Mottaker" ma:format="Dropdown" ma:indexed="true" ma:internalName="Mottaker">
      <xsd:simpleType>
        <xsd:restriction base="dms:Text">
          <xsd:maxLength value="255"/>
        </xsd:restriction>
      </xsd:simpleType>
    </xsd:element>
    <xsd:element name="Avsender" ma:index="24" nillable="true" ma:displayName="Avsender" ma:format="Dropdown" ma:internalName="Avsender">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Status" ma:index="26" nillable="true" ma:displayName="Status" ma:format="Dropdown" ma:internalName="Statu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Produkt" ma:index="28" nillable="true" ma:displayName="Produkt" ma:format="Dropdown" ma:internalName="Produkt">
      <xsd:simpleType>
        <xsd:restriction base="dms:Text">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element name="Inn_x002f_Intern_x002f_Ut" ma:index="31" nillable="true" ma:displayName="Inn/Intern/Ut" ma:description="Innkommende, internt eller utgående dokument" ma:format="Dropdown" ma:internalName="Inn_x002f_Intern_x002f_Ut">
      <xsd:simpleType>
        <xsd:restriction base="dms:Choice">
          <xsd:enumeration value="Inn"/>
          <xsd:enumeration value="Intern"/>
          <xsd:enumeration value="Ut"/>
        </xsd:restriction>
      </xsd:simpleType>
    </xsd:element>
  </xsd:schema>
  <xsd:schema xmlns:xsd="http://www.w3.org/2001/XMLSchema" xmlns:xs="http://www.w3.org/2001/XMLSchema" xmlns:dms="http://schemas.microsoft.com/office/2006/documentManagement/types" xmlns:pc="http://schemas.microsoft.com/office/infopath/2007/PartnerControls" targetNamespace="0f22a05a-b5e2-4bd8-b764-0ad6c193d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03620c-fac2-4011-801c-19735e004c3b}" ma:internalName="TaxCatchAll" ma:showField="CatchAllData" ma:web="0f22a05a-b5e2-4bd8-b764-0ad6c193d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f22a05a-b5e2-4bd8-b764-0ad6c193d339">
      <UserInfo>
        <DisplayName>Bård Standal</DisplayName>
        <AccountId>107</AccountId>
        <AccountType/>
      </UserInfo>
      <UserInfo>
        <DisplayName>Martin Ødegaard</DisplayName>
        <AccountId>93</AccountId>
        <AccountType/>
      </UserInfo>
      <UserInfo>
        <DisplayName>Aslak Øverås</DisplayName>
        <AccountId>29</AccountId>
        <AccountType/>
      </UserInfo>
      <UserInfo>
        <DisplayName>Sindre Sættem</DisplayName>
        <AccountId>54</AccountId>
        <AccountType/>
      </UserInfo>
      <UserInfo>
        <DisplayName>Camilla Vedeler</DisplayName>
        <AccountId>301</AccountId>
        <AccountType/>
      </UserInfo>
      <UserInfo>
        <DisplayName>Thor Egil Braadland</DisplayName>
        <AccountId>1058</AccountId>
        <AccountType/>
      </UserInfo>
      <UserInfo>
        <DisplayName>Iselin Ekeli Rønningsbakk</DisplayName>
        <AccountId>159</AccountId>
        <AccountType/>
      </UserInfo>
      <UserInfo>
        <DisplayName>Ingeborg Aarø</DisplayName>
        <AccountId>1762</AccountId>
        <AccountType/>
      </UserInfo>
    </SharedWithUsers>
    <Status xmlns="0f13f7a7-5a1c-4b07-a3f7-2a8c474a6703" xsi:nil="true"/>
    <Avsender xmlns="0f13f7a7-5a1c-4b07-a3f7-2a8c474a6703" xsi:nil="true"/>
    <TaxCatchAll xmlns="749ab8b6-ff35-4a4f-9f18-9cef83ce6420" xsi:nil="true"/>
    <Saksbehandler xmlns="0f13f7a7-5a1c-4b07-a3f7-2a8c474a6703">
      <UserInfo>
        <DisplayName/>
        <AccountId xsi:nil="true"/>
        <AccountType/>
      </UserInfo>
    </Saksbehandler>
    <Dokumentdato xmlns="0f13f7a7-5a1c-4b07-a3f7-2a8c474a6703" xsi:nil="true"/>
    <Produkt xmlns="0f13f7a7-5a1c-4b07-a3f7-2a8c474a6703" xsi:nil="true"/>
    <lcf76f155ced4ddcb4097134ff3c332f xmlns="0f13f7a7-5a1c-4b07-a3f7-2a8c474a6703">
      <Terms xmlns="http://schemas.microsoft.com/office/infopath/2007/PartnerControls"/>
    </lcf76f155ced4ddcb4097134ff3c332f>
    <_Flow_SignoffStatus xmlns="0f13f7a7-5a1c-4b07-a3f7-2a8c474a6703" xsi:nil="true"/>
    <Mottaker xmlns="0f13f7a7-5a1c-4b07-a3f7-2a8c474a6703" xsi:nil="true"/>
    <Inn_x002f_Intern_x002f_Ut xmlns="0f13f7a7-5a1c-4b07-a3f7-2a8c474a6703" xsi:nil="true"/>
  </documentManagement>
</p:properties>
</file>

<file path=customXml/item4.xml><?xml version="1.0" encoding="utf-8"?>
<?mso-contentType ?>
<SharedContentType xmlns="Microsoft.SharePoint.Taxonomy.ContentTypeSync" SourceId="9119b49b-2cc3-444e-b755-8692f4554da6" ContentTypeId="0x0101" PreviousValue="false"/>
</file>

<file path=customXml/itemProps1.xml><?xml version="1.0" encoding="utf-8"?>
<ds:datastoreItem xmlns:ds="http://schemas.openxmlformats.org/officeDocument/2006/customXml" ds:itemID="{529AFC9C-0EF5-4D73-AC75-234BAC9ADE96}">
  <ds:schemaRefs>
    <ds:schemaRef ds:uri="http://schemas.microsoft.com/sharepoint/v3/contenttype/forms"/>
  </ds:schemaRefs>
</ds:datastoreItem>
</file>

<file path=customXml/itemProps2.xml><?xml version="1.0" encoding="utf-8"?>
<ds:datastoreItem xmlns:ds="http://schemas.openxmlformats.org/officeDocument/2006/customXml" ds:itemID="{8C279D6B-379C-4250-ACE1-9E29CB4F563B}">
  <ds:schemaRefs>
    <ds:schemaRef ds:uri="0f13f7a7-5a1c-4b07-a3f7-2a8c474a6703"/>
    <ds:schemaRef ds:uri="0f22a05a-b5e2-4bd8-b764-0ad6c193d339"/>
    <ds:schemaRef ds:uri="749ab8b6-ff35-4a4f-9f18-9cef83ce6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E4824-219F-4E10-9EEA-EA03318A9FE2}">
  <ds:schemaRefs>
    <ds:schemaRef ds:uri="0f22a05a-b5e2-4bd8-b764-0ad6c193d339"/>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749ab8b6-ff35-4a4f-9f18-9cef83ce6420"/>
    <ds:schemaRef ds:uri="0f13f7a7-5a1c-4b07-a3f7-2a8c474a6703"/>
    <ds:schemaRef ds:uri="http://www.w3.org/XML/1998/namespace"/>
  </ds:schemaRefs>
</ds:datastoreItem>
</file>

<file path=customXml/itemProps4.xml><?xml version="1.0" encoding="utf-8"?>
<ds:datastoreItem xmlns:ds="http://schemas.openxmlformats.org/officeDocument/2006/customXml" ds:itemID="{3A46E27F-EC10-4651-9DBE-1F904980C632}">
  <ds:schemaRefs>
    <ds:schemaRef ds:uri="Microsoft.SharePoint.Taxonomy.ContentTypeSync"/>
  </ds:schemaRefs>
</ds:datastoreItem>
</file>

<file path=docMetadata/LabelInfo.xml><?xml version="1.0" encoding="utf-8"?>
<clbl:labelList xmlns:clbl="http://schemas.microsoft.com/office/2020/mipLabelMetadata">
  <clbl:label id="{21be13a8-b92f-4a80-9cf3-17026d4a8118}" enabled="0" method="" siteId="{21be13a8-b92f-4a80-9cf3-17026d4a8118}" removed="1"/>
</clbl:labelList>
</file>

<file path=docProps/app.xml><?xml version="1.0" encoding="utf-8"?>
<Properties xmlns="http://schemas.openxmlformats.org/officeDocument/2006/extended-properties" xmlns:vt="http://schemas.openxmlformats.org/officeDocument/2006/docPropsVTypes">
  <Template>Fornybar_Norge_PowerPointmal Fullversjon</Template>
  <TotalTime>0</TotalTime>
  <Words>1415</Words>
  <Application>Microsoft Office PowerPoint</Application>
  <PresentationFormat>Egendefinert</PresentationFormat>
  <Paragraphs>326</Paragraphs>
  <Slides>10</Slides>
  <Notes>4</Notes>
  <HiddenSlides>0</HiddenSlides>
  <MMClips>0</MMClips>
  <ScaleCrop>false</ScaleCrop>
  <HeadingPairs>
    <vt:vector size="8" baseType="variant">
      <vt:variant>
        <vt:lpstr>Brukte skrifter</vt:lpstr>
      </vt:variant>
      <vt:variant>
        <vt:i4>2</vt:i4>
      </vt:variant>
      <vt:variant>
        <vt:lpstr>Tema</vt:lpstr>
      </vt:variant>
      <vt:variant>
        <vt:i4>1</vt:i4>
      </vt:variant>
      <vt:variant>
        <vt:lpstr>Innebygde OLE-servere</vt:lpstr>
      </vt:variant>
      <vt:variant>
        <vt:i4>1</vt:i4>
      </vt:variant>
      <vt:variant>
        <vt:lpstr>Lysbildetitler</vt:lpstr>
      </vt:variant>
      <vt:variant>
        <vt:i4>10</vt:i4>
      </vt:variant>
    </vt:vector>
  </HeadingPairs>
  <TitlesOfParts>
    <vt:vector size="14" baseType="lpstr">
      <vt:lpstr>Arial</vt:lpstr>
      <vt:lpstr>Calibri</vt:lpstr>
      <vt:lpstr>Office-tema</vt:lpstr>
      <vt:lpstr>think-cell Slide</vt:lpstr>
      <vt:lpstr>Strømprisindeksen for oktober 2025</vt:lpstr>
      <vt:lpstr>Erfaringer fra første måned med norgespris</vt:lpstr>
      <vt:lpstr>Sammenlikning oktober-september</vt:lpstr>
      <vt:lpstr>Sammenligning oktober 2025-2024</vt:lpstr>
      <vt:lpstr>Kraftutveksling</vt:lpstr>
      <vt:lpstr>PowerPoint-presentasjon</vt:lpstr>
      <vt:lpstr>Vedlegg 1: Detaljert regning for oktober 2025</vt:lpstr>
      <vt:lpstr>Vedlegg 2: Detaljerte sammenligninger</vt:lpstr>
      <vt:lpstr>Vedlegg 3: Utvikling over tid</vt:lpstr>
      <vt:lpstr>Hva er strømprisindeksen?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Strømprisindeksen - oktober 2023</dc:title>
  <dc:creator>Camilla M. Granheim</dc:creator>
  <cp:lastModifiedBy>Iselin Ekeli Rønningsbakk</cp:lastModifiedBy>
  <cp:revision>1</cp:revision>
  <dcterms:created xsi:type="dcterms:W3CDTF">2023-03-27T08:27:31Z</dcterms:created>
  <dcterms:modified xsi:type="dcterms:W3CDTF">2025-11-10T21:49:08Z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0x010100BA9BDB9F1F1BFE459CB1AB1E20AAA9DB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{"FileActivityType":"11","FileActivityTimeStamp":"2023-11-06T14:19:37.493Z","FileActivityUsersOnPage":[{"DisplayName":"Iselin Ekeli Rønningsbakk","Id":"iselin.ronningsbakk@fornybarnorge.no"},{"DisplayName":"Lars Tennbakk Bockman","Id":"lars.bockman@fornybarnorge.no"}],"FileActivityNavigationId":null}</vt:lpwstr>
  </property>
  <property fmtid="{D5CDD505-2E9C-101B-9397-08002B2CF9AE}" pid="7" name="TriggerFlowInfo">
    <vt:lpwstr/>
  </property>
</Properties>
</file>