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6"/>
    <p:sldMasterId id="2147483734" r:id="rId7"/>
    <p:sldMasterId id="2147483711" r:id="rId8"/>
  </p:sldMasterIdLst>
  <p:notesMasterIdLst>
    <p:notesMasterId r:id="rId13"/>
  </p:notesMasterIdLst>
  <p:handoutMasterIdLst>
    <p:handoutMasterId r:id="rId14"/>
  </p:handoutMasterIdLst>
  <p:sldIdLst>
    <p:sldId id="391" r:id="rId9"/>
    <p:sldId id="392" r:id="rId10"/>
    <p:sldId id="388" r:id="rId11"/>
    <p:sldId id="393" r:id="rId12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pos="2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 Kines" initials="PKI" lastIdx="23" clrIdx="0"/>
  <p:cmAuthor id="1" name="Kari Anne Holte" initials="KAH" lastIdx="19" clrIdx="1">
    <p:extLst/>
  </p:cmAuthor>
  <p:cmAuthor id="2" name="Ruth Østgaard Skotnes" initials="RØS" lastIdx="22" clrIdx="2">
    <p:extLst/>
  </p:cmAuthor>
  <p:cmAuthor id="3" name="Ruth Østgaard Skotnes" initials="RØS [2]" lastIdx="1" clrIdx="3">
    <p:extLst/>
  </p:cmAuthor>
  <p:cmAuthor id="4" name="Ruth" initials="R" lastIdx="0" clrIdx="4"/>
  <p:cmAuthor id="5" name="Maria Benestad Astrup" initials="MBA" lastIdx="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BE90"/>
    <a:srgbClr val="C9E09E"/>
    <a:srgbClr val="003E63"/>
    <a:srgbClr val="FDDC88"/>
    <a:srgbClr val="DFE6F0"/>
    <a:srgbClr val="F3D17D"/>
    <a:srgbClr val="70E767"/>
    <a:srgbClr val="F5F151"/>
    <a:srgbClr val="4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1152" autoAdjust="0"/>
  </p:normalViewPr>
  <p:slideViewPr>
    <p:cSldViewPr>
      <p:cViewPr varScale="1">
        <p:scale>
          <a:sx n="61" d="100"/>
          <a:sy n="61" d="100"/>
        </p:scale>
        <p:origin x="2154" y="60"/>
      </p:cViewPr>
      <p:guideLst>
        <p:guide orient="horz" pos="2160"/>
        <p:guide pos="2880"/>
        <p:guide orient="horz" pos="1888"/>
        <p:guide pos="2744"/>
      </p:guideLst>
    </p:cSldViewPr>
  </p:slideViewPr>
  <p:outlineViewPr>
    <p:cViewPr>
      <p:scale>
        <a:sx n="33" d="100"/>
        <a:sy n="33" d="100"/>
      </p:scale>
      <p:origin x="0" y="-262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04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7" y="4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63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7" y="9443663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004207-04F5-4EFF-AD54-E8D1CBFC84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04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7" y="4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8"/>
            <a:ext cx="5448300" cy="44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663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7" y="9443663"/>
            <a:ext cx="2951163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1781EEA-3470-462C-95A0-363928420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6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Ønske velkommen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1EEA-3470-462C-95A0-3639284206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1EEA-3470-462C-95A0-3639284206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1EEA-3470-462C-95A0-3639284206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1EEA-3470-462C-95A0-3639284206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47042"/>
          </a:xfrm>
        </p:spPr>
        <p:txBody>
          <a:bodyPr/>
          <a:lstStyle>
            <a:lvl1pPr marL="0" indent="0" algn="ctr">
              <a:buNone/>
              <a:defRPr sz="2400" b="0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34B9-79D1-E044-B8C1-27181064E3B3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9ED-8D27-B945-B20F-ACD91AF3CB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19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0392" y="6646888"/>
            <a:ext cx="431800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37DB-CA83-44F5-AA94-739330391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7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1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7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57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7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34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40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14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1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6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1052736"/>
            <a:ext cx="7286932" cy="4781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63"/>
                </a:solidFill>
              </a:defRPr>
            </a:lvl1pPr>
            <a:lvl2pPr>
              <a:defRPr>
                <a:solidFill>
                  <a:srgbClr val="003E63"/>
                </a:solidFill>
              </a:defRPr>
            </a:lvl2pPr>
            <a:lvl3pPr>
              <a:defRPr>
                <a:solidFill>
                  <a:srgbClr val="003E63"/>
                </a:solidFill>
              </a:defRPr>
            </a:lvl3pPr>
            <a:lvl4pPr>
              <a:defRPr>
                <a:solidFill>
                  <a:srgbClr val="003E63"/>
                </a:solidFill>
              </a:defRPr>
            </a:lvl4pPr>
            <a:lvl5pPr>
              <a:defRPr>
                <a:solidFill>
                  <a:srgbClr val="003E63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787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25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44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736" y="2142000"/>
            <a:ext cx="6858000" cy="910763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33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0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64434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5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34283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4283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91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05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00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58163" cy="10795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9632" y="908050"/>
            <a:ext cx="7286932" cy="478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5CB3D-3F86-461B-B85F-36B81D23DB70}" type="datetime1">
              <a:rPr lang="da-DK"/>
              <a:pPr/>
              <a:t>20-06-2017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47813" y="6308726"/>
            <a:ext cx="2736851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in Header and Footer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00392" y="6646888"/>
            <a:ext cx="431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191335-A29C-4E0E-A6FD-E5C077479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7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14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6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67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5275" y="188913"/>
            <a:ext cx="7132639" cy="10795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555751" y="1633539"/>
            <a:ext cx="3489325" cy="4060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97476" y="1633539"/>
            <a:ext cx="3489325" cy="4060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7419-779C-4595-80A3-7546CD547033}" type="datetime1">
              <a:rPr lang="da-DK"/>
              <a:pPr>
                <a:defRPr/>
              </a:pPr>
              <a:t>20-06-2017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813" y="6308726"/>
            <a:ext cx="2736851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6570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612000" y="2448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2"/>
              </a:buClr>
              <a:buFont typeface="Arial" pitchFamily="34" charset="0"/>
              <a:buNone/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sz="17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80000" indent="-108000">
              <a:spcBef>
                <a:spcPts val="0"/>
              </a:spcBef>
              <a:buFont typeface="Arial" pitchFamily="34" charset="0"/>
              <a:buChar char="•"/>
              <a:defRPr sz="1700">
                <a:solidFill>
                  <a:schemeClr val="tx2"/>
                </a:solidFill>
              </a:defRPr>
            </a:lvl6pPr>
            <a:lvl7pPr marL="2448000" indent="-108000">
              <a:spcBef>
                <a:spcPts val="0"/>
              </a:spcBef>
              <a:defRPr sz="1700">
                <a:solidFill>
                  <a:schemeClr val="tx2"/>
                </a:solidFill>
              </a:defRPr>
            </a:lvl7pPr>
            <a:lvl8pPr marL="2916000" indent="-108000">
              <a:spcBef>
                <a:spcPts val="0"/>
              </a:spcBef>
              <a:defRPr sz="1700">
                <a:solidFill>
                  <a:schemeClr val="tx2"/>
                </a:solidFill>
              </a:defRPr>
            </a:lvl8pPr>
            <a:lvl9pPr marL="3384000" indent="-108000">
              <a:spcBef>
                <a:spcPts val="0"/>
              </a:spcBef>
              <a:defRPr sz="17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7920000" cy="900000"/>
          </a:xfrm>
          <a:prstGeom prst="rect">
            <a:avLst/>
          </a:prstGeom>
        </p:spPr>
        <p:txBody>
          <a:bodyPr bIns="0"/>
          <a:lstStyle>
            <a:lvl1pPr marL="0" indent="0" algn="l">
              <a:lnSpc>
                <a:spcPts val="3200"/>
              </a:lnSpc>
              <a:buFont typeface="Georgia" pitchFamily="18" charset="0"/>
              <a:buChar char="»"/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7018337" y="6372416"/>
            <a:ext cx="1082055" cy="132574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8F93AFB-DE71-4C66-A99D-4872DB45BC5D}" type="datetimeFigureOut">
              <a:rPr lang="da-DK" smtClean="0"/>
              <a:pPr/>
              <a:t>20-06-2017</a:t>
            </a:fld>
            <a:endParaRPr lang="da-DK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504056" cy="12366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C3D6E09-2F8A-4D22-AEC3-7FD1CBAC5A52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18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99EF-AD15-494B-AFC0-F0DE36E0CDBE}" type="datetime1">
              <a:rPr lang="da-DK"/>
              <a:pPr>
                <a:defRPr/>
              </a:pPr>
              <a:t>20-06-2017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813" y="6308726"/>
            <a:ext cx="2736851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0392" y="6646888"/>
            <a:ext cx="431800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E781-180B-4B83-84FA-6D831ACF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Rectangle 1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420888"/>
            <a:ext cx="5186363" cy="228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132639" cy="10795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5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AE1B1-B513-470E-9EEF-74B2E96C26D4}" type="datetime1">
              <a:rPr lang="da-DK" smtClean="0">
                <a:solidFill>
                  <a:srgbClr val="FF9966"/>
                </a:solidFill>
              </a:rPr>
              <a:pPr>
                <a:defRPr/>
              </a:pPr>
              <a:t>20-06-2017</a:t>
            </a:fld>
            <a:endParaRPr lang="en-US">
              <a:solidFill>
                <a:srgbClr val="FF9966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547813" y="6308726"/>
            <a:ext cx="2736851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9966"/>
                </a:solidFill>
              </a:rPr>
              <a:t>Add presentation title in Header and Footer</a:t>
            </a:r>
            <a:endParaRPr lang="en-US" dirty="0">
              <a:solidFill>
                <a:srgbClr val="FF9966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100392" y="6646888"/>
            <a:ext cx="431800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3297C7-4CDC-4126-9AC8-EA02043C51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5275" y="188913"/>
            <a:ext cx="7132639" cy="10795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F797-5046-4BC9-BC07-FCCE159581E8}" type="datetime1">
              <a:rPr lang="da-DK"/>
              <a:pPr>
                <a:defRPr/>
              </a:pPr>
              <a:t>20-06-2017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813" y="6308726"/>
            <a:ext cx="2736851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Add presentation title in Header and Footer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0392" y="6646888"/>
            <a:ext cx="431800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763A-F581-415E-BB81-D10A79BA1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56613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6613" y="2636912"/>
            <a:ext cx="78867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34B9-79D1-E044-B8C1-27181064E3B3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29ED-8D27-B945-B20F-ACD91AF3CB6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" y="5695528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9880-F9A3-2A42-943B-AD8DC45B8FB9}" type="datetimeFigureOut">
              <a:rPr lang="nb-NO" smtClean="0"/>
              <a:t>20.06.2017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FC6F-7CCE-8641-A111-3FBB456A9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9220"/>
            <a:ext cx="7886700" cy="354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1A16-82F6-47C6-8167-AF9A39BDAE90}" type="datetimeFigureOut">
              <a:rPr lang="en-GB" smtClean="0"/>
              <a:pPr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8668-1E3E-451F-B9C0-6D4AC5275B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"/>
            <a:ext cx="9144000" cy="6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3E63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3E63"/>
        </a:buClr>
        <a:buSzPct val="55000"/>
        <a:buFont typeface="LucidaGrande" charset="0"/>
        <a:buChar char="▶︎"/>
        <a:defRPr sz="1600" kern="1200" baseline="0">
          <a:solidFill>
            <a:srgbClr val="003E6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E63"/>
        </a:buClr>
        <a:buSzPct val="55000"/>
        <a:buFont typeface="LucidaGrande" charset="0"/>
        <a:buChar char="▶︎"/>
        <a:defRPr sz="1600" kern="1200" baseline="0">
          <a:solidFill>
            <a:srgbClr val="003E6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E63"/>
        </a:buClr>
        <a:buSzPct val="55000"/>
        <a:buFont typeface="LucidaGrande" charset="0"/>
        <a:buChar char="▶︎"/>
        <a:defRPr sz="1600" kern="1200" baseline="0">
          <a:solidFill>
            <a:srgbClr val="003E6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E63"/>
        </a:buClr>
        <a:buSzPct val="55000"/>
        <a:buFont typeface="LucidaGrande" charset="0"/>
        <a:buChar char="▶︎"/>
        <a:defRPr sz="1600" kern="1200" baseline="0">
          <a:solidFill>
            <a:srgbClr val="003E6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E63"/>
        </a:buClr>
        <a:buSzPct val="55000"/>
        <a:buFont typeface="LucidaGrande" charset="0"/>
        <a:buChar char="▶︎"/>
        <a:defRPr sz="1600" kern="1200" baseline="0">
          <a:solidFill>
            <a:srgbClr val="003E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187624" y="116632"/>
            <a:ext cx="7144153" cy="288032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b-NO" sz="4200" spc="-150" dirty="0">
                <a:latin typeface="Calibri" charset="0"/>
                <a:ea typeface="Calibri" charset="0"/>
                <a:cs typeface="Calibri" charset="0"/>
              </a:rPr>
              <a:t>Likehel.no</a:t>
            </a:r>
            <a:br>
              <a:rPr lang="nb-NO" sz="4200" spc="-150" dirty="0">
                <a:latin typeface="Calibri" charset="0"/>
                <a:ea typeface="Calibri" charset="0"/>
                <a:cs typeface="Calibri" charset="0"/>
              </a:rPr>
            </a:br>
            <a:r>
              <a:rPr lang="nb-NO" sz="2800" spc="-150" dirty="0">
                <a:latin typeface="Calibri" charset="0"/>
                <a:ea typeface="Calibri" charset="0"/>
                <a:cs typeface="Calibri" charset="0"/>
              </a:rPr>
              <a:t>Et opplæringsprogram i sikkerhetskultur for kraftnæringen</a:t>
            </a:r>
          </a:p>
        </p:txBody>
      </p:sp>
      <p:sp>
        <p:nvSpPr>
          <p:cNvPr id="6" name="Tekstboks 1"/>
          <p:cNvSpPr txBox="1"/>
          <p:nvPr/>
        </p:nvSpPr>
        <p:spPr>
          <a:xfrm>
            <a:off x="611560" y="3892405"/>
            <a:ext cx="363547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Hvorfor likehel.no? 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611560" y="4468469"/>
            <a:ext cx="7920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1"/>
          <p:cNvSpPr txBox="1"/>
          <p:nvPr/>
        </p:nvSpPr>
        <p:spPr>
          <a:xfrm>
            <a:off x="611560" y="4582869"/>
            <a:ext cx="363547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</a:t>
            </a:r>
          </a:p>
          <a:p>
            <a:r>
              <a:rPr lang="da-DK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STED</a:t>
            </a:r>
          </a:p>
          <a:p>
            <a:r>
              <a:rPr lang="da-DK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4679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45319" y="1268760"/>
            <a:ext cx="4176464" cy="792087"/>
          </a:xfrm>
        </p:spPr>
        <p:txBody>
          <a:bodyPr>
            <a:normAutofit/>
          </a:bodyPr>
          <a:lstStyle/>
          <a:p>
            <a:r>
              <a:rPr lang="da-DK" dirty="0"/>
              <a:t>Hva er likehel.no? 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50795" y="2276871"/>
            <a:ext cx="3867150" cy="4351338"/>
          </a:xfrm>
        </p:spPr>
        <p:txBody>
          <a:bodyPr/>
          <a:lstStyle/>
          <a:p>
            <a:r>
              <a:rPr lang="nb-NO" dirty="0"/>
              <a:t>Kraftnæringens opplæringsverktøy for sikkerhet </a:t>
            </a:r>
          </a:p>
          <a:p>
            <a:r>
              <a:rPr lang="nb-NO" dirty="0"/>
              <a:t>Skal bidra til at alle ansatte kommer like hele hjem fra jobb </a:t>
            </a:r>
          </a:p>
          <a:p>
            <a:r>
              <a:rPr lang="nb-NO" dirty="0"/>
              <a:t>Har som utgangspunkt målsetningene Energi Norge har satt</a:t>
            </a:r>
          </a:p>
          <a:p>
            <a:pPr lvl="1"/>
            <a:r>
              <a:rPr lang="nb-NO" dirty="0"/>
              <a:t>Nullvisjonen vedtatt i 2014 av styret i Energi Norge </a:t>
            </a:r>
          </a:p>
          <a:p>
            <a:pPr lvl="1"/>
            <a:r>
              <a:rPr lang="nb-NO" dirty="0"/>
              <a:t>Bransjestandarder (eks. Sikker arbeidshverdag)</a:t>
            </a:r>
          </a:p>
          <a:p>
            <a:r>
              <a:rPr lang="nb-NO" dirty="0"/>
              <a:t>Skal være et lavterskeltilbud til alle virksomheter i kraftnæringen, små og store virksomheter skal kunne benytte seg av programmet 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-1" b="-59"/>
          <a:stretch/>
        </p:blipFill>
        <p:spPr>
          <a:xfrm>
            <a:off x="0" y="655200"/>
            <a:ext cx="4391560" cy="6202800"/>
          </a:xfrm>
          <a:prstGeom prst="rect">
            <a:avLst/>
          </a:prstGeom>
        </p:spPr>
      </p:pic>
      <p:sp>
        <p:nvSpPr>
          <p:cNvPr id="5" name="Tekstboks 11"/>
          <p:cNvSpPr txBox="1"/>
          <p:nvPr/>
        </p:nvSpPr>
        <p:spPr>
          <a:xfrm>
            <a:off x="611560" y="6505099"/>
            <a:ext cx="2921174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Foto: Energi Norge, Camilla </a:t>
            </a:r>
            <a:r>
              <a:rPr lang="da-DK" sz="10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Granheim</a:t>
            </a:r>
            <a:r>
              <a:rPr lang="da-DK" sz="1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7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48064" y="1484784"/>
            <a:ext cx="3867150" cy="4351338"/>
          </a:xfrm>
        </p:spPr>
        <p:txBody>
          <a:bodyPr>
            <a:noAutofit/>
          </a:bodyPr>
          <a:lstStyle/>
          <a:p>
            <a:r>
              <a:rPr lang="nb-NO" sz="1200" dirty="0"/>
              <a:t>Skadetallene </a:t>
            </a:r>
          </a:p>
          <a:p>
            <a:pPr lvl="1"/>
            <a:r>
              <a:rPr lang="nb-NO" sz="1200" dirty="0"/>
              <a:t>Sammenlignet med andre bransjeforeninger er skadetallene noe høyere i Energi Norge </a:t>
            </a:r>
          </a:p>
          <a:p>
            <a:pPr lvl="1"/>
            <a:r>
              <a:rPr lang="nb-NO" sz="1200" dirty="0"/>
              <a:t>Erfarer lavere nedgang i skadetall enn andre bransjeforeninger </a:t>
            </a:r>
          </a:p>
          <a:p>
            <a:r>
              <a:rPr lang="nb-NO" sz="1200" dirty="0"/>
              <a:t>Dødsulykkene </a:t>
            </a:r>
          </a:p>
          <a:p>
            <a:pPr lvl="1"/>
            <a:r>
              <a:rPr lang="nb-NO" sz="1200" dirty="0"/>
              <a:t>Flere dødsulykker de siste årene  (underentreprenører) </a:t>
            </a:r>
          </a:p>
          <a:p>
            <a:r>
              <a:rPr lang="nb-NO" sz="1200" dirty="0"/>
              <a:t>Risikobildet </a:t>
            </a:r>
          </a:p>
          <a:p>
            <a:pPr lvl="1"/>
            <a:r>
              <a:rPr lang="nb-NO" sz="1200" dirty="0"/>
              <a:t>Komplekst risikobilde som krever en næringstilpasset tilnærming til forbedringsarbeidet</a:t>
            </a:r>
          </a:p>
          <a:p>
            <a:pPr lvl="1"/>
            <a:r>
              <a:rPr lang="nb-NO" sz="1200" dirty="0"/>
              <a:t>Viktig med verktøy og tiltak tilpasset kompleksitet og særegenheter </a:t>
            </a:r>
          </a:p>
          <a:p>
            <a:r>
              <a:rPr lang="nb-NO" sz="1200" dirty="0"/>
              <a:t> Næringen fremover </a:t>
            </a:r>
          </a:p>
          <a:p>
            <a:pPr lvl="1"/>
            <a:r>
              <a:rPr lang="nb-NO" sz="1200" dirty="0"/>
              <a:t>Store utviklingsprosjekter og høy aktivitet </a:t>
            </a:r>
          </a:p>
          <a:p>
            <a:pPr lvl="1"/>
            <a:r>
              <a:rPr lang="nb-NO" sz="1200" dirty="0"/>
              <a:t>Involverer andre bransjer </a:t>
            </a:r>
          </a:p>
          <a:p>
            <a:pPr lvl="1"/>
            <a:r>
              <a:rPr lang="nb-NO" sz="1200" dirty="0"/>
              <a:t>Kan bidra til nye </a:t>
            </a:r>
            <a:r>
              <a:rPr lang="nb-NO" sz="1200" dirty="0" err="1"/>
              <a:t>risiki</a:t>
            </a:r>
            <a:r>
              <a:rPr lang="nb-NO" sz="1200" dirty="0"/>
              <a:t> og endret risikobilde 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/>
              <a:t> 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536" y="1641543"/>
            <a:ext cx="3867150" cy="2746001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95536" y="764704"/>
            <a:ext cx="7920000" cy="90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nb-NO" sz="4000" b="0" kern="0" dirty="0">
                <a:solidFill>
                  <a:srgbClr val="003E63"/>
                </a:solidFill>
                <a:latin typeface="Calibri" charset="0"/>
                <a:ea typeface="Calibri" charset="0"/>
                <a:cs typeface="Calibri" charset="0"/>
              </a:rPr>
              <a:t>Hvorfor likehel.no? </a:t>
            </a:r>
            <a:endParaRPr lang="en-US" sz="4000" b="0" kern="0" dirty="0">
              <a:solidFill>
                <a:srgbClr val="003E6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797152"/>
            <a:ext cx="381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Alle skal komme like hele hjem fra jobb, men er det slik nå?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1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Inneholder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0185"/>
            <a:ext cx="3867150" cy="4351338"/>
          </a:xfrm>
        </p:spPr>
        <p:txBody>
          <a:bodyPr>
            <a:normAutofit/>
          </a:bodyPr>
          <a:lstStyle/>
          <a:p>
            <a:r>
              <a:rPr lang="nb-NO" dirty="0"/>
              <a:t>En rekke verktøy som bedriftene kan bruke i sitt sikkerhetsarbeid </a:t>
            </a:r>
          </a:p>
          <a:p>
            <a:pPr lvl="1"/>
            <a:r>
              <a:rPr lang="nb-NO" dirty="0"/>
              <a:t>Brosjyrer</a:t>
            </a:r>
          </a:p>
          <a:p>
            <a:pPr lvl="1"/>
            <a:r>
              <a:rPr lang="nb-NO" dirty="0"/>
              <a:t>Kurs for mellomledere</a:t>
            </a:r>
          </a:p>
          <a:p>
            <a:pPr lvl="2"/>
            <a:r>
              <a:rPr lang="nb-NO" dirty="0"/>
              <a:t>Kan gjennomføres internt i bedriften </a:t>
            </a:r>
          </a:p>
          <a:p>
            <a:pPr lvl="2"/>
            <a:r>
              <a:rPr lang="nb-NO" dirty="0"/>
              <a:t>Kan koordineres og gjennomføres på tvers av bedrifter </a:t>
            </a:r>
          </a:p>
          <a:p>
            <a:pPr lvl="1"/>
            <a:r>
              <a:rPr lang="nb-NO" dirty="0"/>
              <a:t>Verktøy som kan brukes i det daglige, rettet mot ulike nivå i organisasjonen</a:t>
            </a:r>
          </a:p>
          <a:p>
            <a:pPr lvl="1"/>
            <a:r>
              <a:rPr lang="nb-NO" dirty="0"/>
              <a:t>Verktøy som leder kan bruke i sitt daglige virke i den skarpe enden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138874"/>
            <a:ext cx="432344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9257"/>
      </p:ext>
    </p:extLst>
  </p:cSld>
  <p:clrMapOvr>
    <a:masterClrMapping/>
  </p:clrMapOvr>
</p:sld>
</file>

<file path=ppt/theme/theme1.xml><?xml version="1.0" encoding="utf-8"?>
<a:theme xmlns:a="http://schemas.openxmlformats.org/drawingml/2006/main" name="Tittellysbil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bd9e53e-6585-4f50-95a9-cc115a295e47" ContentTypeId="0x0101002703D2AF657F4CC69F3B5766777647D700D06115F784074B5E809F7B2D63EA2F2B007CC8D3DE76A54263AD44A5AABF561F5E" PreviousValue="tru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 xsi:nil="true"/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Ut</NHO_DocumentProperty>
    <crms_nhonr xmlns="1fcd92dd-7d74-4918-8c11-98baf3d8368d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 - ARENA-rom" ma:contentTypeID="0x0101002703D2AF657F4CC69F3B5766777647D700D06115F784074B5E809F7B2D63EA2F2B007CC8D3DE76A54263AD44A5AABF561F5E00A0C72D3E8DD7FA47ACC050C0A1E13792" ma:contentTypeVersion="62" ma:contentTypeDescription="Opprett et nytt dokument." ma:contentTypeScope="" ma:versionID="553006d86790a1f148080f5699e9ec80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71206908acf9bb99b3cebf169c2f195c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 minOccurs="0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crms_nhonr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nillable="true" ma:displayName="Inn/ut/internt" ma:default="U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crms_nhonr" ma:index="12" nillable="true" ma:displayName="NHO NR" ma:internalName="crms_nhonr">
      <xsd:simpleType>
        <xsd:restriction base="dms:Text"/>
      </xsd:simpleType>
    </xsd:element>
    <xsd:element name="_dlc_DocId" ma:index="15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6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21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23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5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281C3-8D4C-4BB7-A46D-CA362613259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BD66402-2F0F-491E-B932-5E23098AC8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D4C6F3-2CDC-42D4-A5B7-6A3F4FB938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E3D0ED-0034-4A85-B9FD-0086F15DB136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fcd92dd-7d74-4918-8c11-98baf3d8368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DA5F7656-BC88-4761-852B-A8C8341A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NFA_Template_DK</Template>
  <TotalTime>17147</TotalTime>
  <Words>225</Words>
  <Application>Microsoft Office PowerPoint</Application>
  <PresentationFormat>Skjermfremvisning (4:3)</PresentationFormat>
  <Paragraphs>46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LucidaGrande</vt:lpstr>
      <vt:lpstr>Verdana</vt:lpstr>
      <vt:lpstr>Tittellysbilde</vt:lpstr>
      <vt:lpstr>Egendefinert utforming</vt:lpstr>
      <vt:lpstr>1_Custom Design</vt:lpstr>
      <vt:lpstr>PowerPoint-presentasjon</vt:lpstr>
      <vt:lpstr>Hva er likehel.no?  </vt:lpstr>
      <vt:lpstr>PowerPoint-presentasjon</vt:lpstr>
      <vt:lpstr>Inneholder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Toolbox-møder på byggepladsen</dc:title>
  <dc:creator>Martha</dc:creator>
  <cp:lastModifiedBy>Christel Nordhagen</cp:lastModifiedBy>
  <cp:revision>1770</cp:revision>
  <cp:lastPrinted>2017-02-27T14:12:19Z</cp:lastPrinted>
  <dcterms:created xsi:type="dcterms:W3CDTF">2013-03-26T10:14:01Z</dcterms:created>
  <dcterms:modified xsi:type="dcterms:W3CDTF">2017-06-20T07:29:08Z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  <property fmtid="{D5CDD505-2E9C-101B-9397-08002B2CF9AE}" pid="3" name="ContentTypeId">
    <vt:lpwstr>0x0101002703D2AF657F4CC69F3B5766777647D700D06115F784074B5E809F7B2D63EA2F2B007CC8D3DE76A54263AD44A5AABF561F5E00A0C72D3E8DD7FA47ACC050C0A1E13792</vt:lpwstr>
  </property>
</Properties>
</file>