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27"/>
  </p:notesMasterIdLst>
  <p:sldIdLst>
    <p:sldId id="258" r:id="rId7"/>
    <p:sldId id="265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16257588" cy="9756775"/>
  <p:notesSz cx="6858000" cy="9144000"/>
  <p:defaultTextStyle>
    <a:defPPr>
      <a:defRPr lang="nb-NO"/>
    </a:defPPr>
    <a:lvl1pPr marL="0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43224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86449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29673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72897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716122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59346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202570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945795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3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0B"/>
    <a:srgbClr val="000000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0" autoAdjust="0"/>
    <p:restoredTop sz="94660"/>
  </p:normalViewPr>
  <p:slideViewPr>
    <p:cSldViewPr>
      <p:cViewPr varScale="1">
        <p:scale>
          <a:sx n="79" d="100"/>
          <a:sy n="79" d="100"/>
        </p:scale>
        <p:origin x="552" y="96"/>
      </p:cViewPr>
      <p:guideLst>
        <p:guide orient="horz" pos="3073"/>
        <p:guide pos="5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FF3D2-8859-4659-A1CD-CF2D146CBC60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A958F9A-4047-4212-AD0C-9A50A1096AB8}">
      <dgm:prSet phldrT="[Tekst]"/>
      <dgm:spPr/>
      <dgm:t>
        <a:bodyPr/>
        <a:lstStyle/>
        <a:p>
          <a:r>
            <a:rPr lang="nb-NO" dirty="0" smtClean="0"/>
            <a:t>Vann </a:t>
          </a:r>
          <a:endParaRPr lang="nb-NO" dirty="0"/>
        </a:p>
      </dgm:t>
    </dgm:pt>
    <dgm:pt modelId="{20DE6AFB-126B-492F-A210-8E7F241EE81D}" type="parTrans" cxnId="{BFCE9AE2-9D33-47CF-A4C5-58022D21E22F}">
      <dgm:prSet/>
      <dgm:spPr/>
      <dgm:t>
        <a:bodyPr/>
        <a:lstStyle/>
        <a:p>
          <a:endParaRPr lang="nb-NO"/>
        </a:p>
      </dgm:t>
    </dgm:pt>
    <dgm:pt modelId="{D896F9A8-2BD0-47F6-8DBF-4EB5CA373D14}" type="sibTrans" cxnId="{BFCE9AE2-9D33-47CF-A4C5-58022D21E22F}">
      <dgm:prSet/>
      <dgm:spPr/>
      <dgm:t>
        <a:bodyPr/>
        <a:lstStyle/>
        <a:p>
          <a:endParaRPr lang="nb-NO"/>
        </a:p>
      </dgm:t>
    </dgm:pt>
    <dgm:pt modelId="{FE3163BA-1ABE-4D1D-B74D-E6EF5BB6E39A}">
      <dgm:prSet phldrT="[Tekst]"/>
      <dgm:spPr/>
      <dgm:t>
        <a:bodyPr/>
        <a:lstStyle/>
        <a:p>
          <a:r>
            <a:rPr lang="nb-NO" dirty="0" smtClean="0"/>
            <a:t>Nett</a:t>
          </a:r>
          <a:endParaRPr lang="nb-NO" dirty="0"/>
        </a:p>
      </dgm:t>
    </dgm:pt>
    <dgm:pt modelId="{6C1C4531-BE25-4B57-93E8-3EA34B97C610}" type="parTrans" cxnId="{507E2FC2-962F-4735-A446-79063C4660F0}">
      <dgm:prSet/>
      <dgm:spPr/>
      <dgm:t>
        <a:bodyPr/>
        <a:lstStyle/>
        <a:p>
          <a:endParaRPr lang="nb-NO"/>
        </a:p>
      </dgm:t>
    </dgm:pt>
    <dgm:pt modelId="{C712822A-5328-464E-A10D-71574A89A416}" type="sibTrans" cxnId="{507E2FC2-962F-4735-A446-79063C4660F0}">
      <dgm:prSet/>
      <dgm:spPr/>
      <dgm:t>
        <a:bodyPr/>
        <a:lstStyle/>
        <a:p>
          <a:endParaRPr lang="nb-NO"/>
        </a:p>
      </dgm:t>
    </dgm:pt>
    <dgm:pt modelId="{73ABF64F-F451-4DD4-A3F4-FC7E0A910A00}">
      <dgm:prSet phldrT="[Tekst]"/>
      <dgm:spPr/>
      <dgm:t>
        <a:bodyPr/>
        <a:lstStyle/>
        <a:p>
          <a:r>
            <a:rPr lang="nb-NO" dirty="0" smtClean="0"/>
            <a:t>Turbin</a:t>
          </a:r>
          <a:endParaRPr lang="nb-NO" dirty="0"/>
        </a:p>
      </dgm:t>
    </dgm:pt>
    <dgm:pt modelId="{380FCF8B-E361-4E9B-AA20-6037D19B20C8}" type="parTrans" cxnId="{56C35D3B-E9EA-4CCC-94D3-40D297BC90F0}">
      <dgm:prSet/>
      <dgm:spPr/>
      <dgm:t>
        <a:bodyPr/>
        <a:lstStyle/>
        <a:p>
          <a:endParaRPr lang="nb-NO"/>
        </a:p>
      </dgm:t>
    </dgm:pt>
    <dgm:pt modelId="{6E32D57D-655C-4CDF-A70B-45084AB55177}" type="sibTrans" cxnId="{56C35D3B-E9EA-4CCC-94D3-40D297BC90F0}">
      <dgm:prSet/>
      <dgm:spPr/>
      <dgm:t>
        <a:bodyPr/>
        <a:lstStyle/>
        <a:p>
          <a:endParaRPr lang="nb-NO"/>
        </a:p>
      </dgm:t>
    </dgm:pt>
    <dgm:pt modelId="{D19DE93D-41E2-4542-9911-9E203C68BA83}">
      <dgm:prSet phldrT="[Tekst]"/>
      <dgm:spPr/>
      <dgm:t>
        <a:bodyPr/>
        <a:lstStyle/>
        <a:p>
          <a:r>
            <a:rPr lang="nb-NO" dirty="0" smtClean="0"/>
            <a:t>Generator</a:t>
          </a:r>
          <a:endParaRPr lang="nb-NO" dirty="0"/>
        </a:p>
      </dgm:t>
    </dgm:pt>
    <dgm:pt modelId="{53377C66-82EA-48A3-AF6C-DF1D866C2698}" type="parTrans" cxnId="{1A135723-7A28-4286-8CC0-2BC631617BD9}">
      <dgm:prSet/>
      <dgm:spPr/>
      <dgm:t>
        <a:bodyPr/>
        <a:lstStyle/>
        <a:p>
          <a:endParaRPr lang="nb-NO"/>
        </a:p>
      </dgm:t>
    </dgm:pt>
    <dgm:pt modelId="{A7EA7F66-8CC2-45B1-B4B3-66384813C10D}" type="sibTrans" cxnId="{1A135723-7A28-4286-8CC0-2BC631617BD9}">
      <dgm:prSet/>
      <dgm:spPr/>
      <dgm:t>
        <a:bodyPr/>
        <a:lstStyle/>
        <a:p>
          <a:endParaRPr lang="nb-NO"/>
        </a:p>
      </dgm:t>
    </dgm:pt>
    <dgm:pt modelId="{35CC4313-5990-4FB3-A495-C01AE9DA01A6}" type="pres">
      <dgm:prSet presAssocID="{F94FF3D2-8859-4659-A1CD-CF2D146CBC6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nb-NO"/>
        </a:p>
      </dgm:t>
    </dgm:pt>
    <dgm:pt modelId="{50282CA4-BB5C-4DC2-A45A-84DC6101FA85}" type="pres">
      <dgm:prSet presAssocID="{0A958F9A-4047-4212-AD0C-9A50A1096AB8}" presName="composite" presStyleCnt="0"/>
      <dgm:spPr/>
    </dgm:pt>
    <dgm:pt modelId="{5D483190-8821-4080-B391-724D15B873F7}" type="pres">
      <dgm:prSet presAssocID="{0A958F9A-4047-4212-AD0C-9A50A1096AB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52AB23E-C70A-4BBB-A3B3-6A4E73F0FB2F}" type="pres">
      <dgm:prSet presAssocID="{0A958F9A-4047-4212-AD0C-9A50A1096AB8}" presName="Image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08976D8-F1A2-4F3F-A76B-30B9064A183D}" type="pres">
      <dgm:prSet presAssocID="{0A958F9A-4047-4212-AD0C-9A50A1096AB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D22CC98-A260-407F-AA76-55AAAC14E2F9}" type="pres">
      <dgm:prSet presAssocID="{D896F9A8-2BD0-47F6-8DBF-4EB5CA373D14}" presName="sibTrans" presStyleCnt="0"/>
      <dgm:spPr/>
    </dgm:pt>
    <dgm:pt modelId="{7BF06354-8C88-488A-8F48-5807D942CFE1}" type="pres">
      <dgm:prSet presAssocID="{FE3163BA-1ABE-4D1D-B74D-E6EF5BB6E39A}" presName="composite" presStyleCnt="0"/>
      <dgm:spPr/>
    </dgm:pt>
    <dgm:pt modelId="{13356241-C0CE-4729-8796-D7574558CB2E}" type="pres">
      <dgm:prSet presAssocID="{FE3163BA-1ABE-4D1D-B74D-E6EF5BB6E39A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4B2805D-DAD0-46AD-ABCF-82471982BB45}" type="pres">
      <dgm:prSet presAssocID="{FE3163BA-1ABE-4D1D-B74D-E6EF5BB6E39A}" presName="Image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CFF00869-5572-41E7-A16D-E68A554A258B}" type="pres">
      <dgm:prSet presAssocID="{FE3163BA-1ABE-4D1D-B74D-E6EF5BB6E39A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DD401AB-FC3E-4555-B1AE-939E59A2CDD6}" type="pres">
      <dgm:prSet presAssocID="{C712822A-5328-464E-A10D-71574A89A416}" presName="sibTrans" presStyleCnt="0"/>
      <dgm:spPr/>
    </dgm:pt>
    <dgm:pt modelId="{355DFED3-93E2-4D90-8FA0-D4E77846F28B}" type="pres">
      <dgm:prSet presAssocID="{73ABF64F-F451-4DD4-A3F4-FC7E0A910A00}" presName="composite" presStyleCnt="0"/>
      <dgm:spPr/>
    </dgm:pt>
    <dgm:pt modelId="{20B05AA8-CEAB-47BF-8FF8-199C67EF87BB}" type="pres">
      <dgm:prSet presAssocID="{73ABF64F-F451-4DD4-A3F4-FC7E0A910A00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86606CA-D100-471E-9325-56AAC952D028}" type="pres">
      <dgm:prSet presAssocID="{73ABF64F-F451-4DD4-A3F4-FC7E0A910A00}" presName="Image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9E53B5A-CD4F-4A1F-B31F-F8CCCDEC20BB}" type="pres">
      <dgm:prSet presAssocID="{73ABF64F-F451-4DD4-A3F4-FC7E0A910A0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58850D9-E2B3-41F3-BF00-730607EE12D5}" type="pres">
      <dgm:prSet presAssocID="{6E32D57D-655C-4CDF-A70B-45084AB55177}" presName="sibTrans" presStyleCnt="0"/>
      <dgm:spPr/>
    </dgm:pt>
    <dgm:pt modelId="{B9860CD9-21DF-4D32-B985-E11D168A4964}" type="pres">
      <dgm:prSet presAssocID="{D19DE93D-41E2-4542-9911-9E203C68BA83}" presName="composite" presStyleCnt="0"/>
      <dgm:spPr/>
    </dgm:pt>
    <dgm:pt modelId="{B59720B7-479E-4CF2-996A-8367ED466B44}" type="pres">
      <dgm:prSet presAssocID="{D19DE93D-41E2-4542-9911-9E203C68BA83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CD9A2B7-FBDA-44C9-83D0-219B6BF1E061}" type="pres">
      <dgm:prSet presAssocID="{D19DE93D-41E2-4542-9911-9E203C68BA83}" presName="Image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4A897C6-2E6A-4C04-A673-2A024894ECA8}" type="pres">
      <dgm:prSet presAssocID="{D19DE93D-41E2-4542-9911-9E203C68BA8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43320C-9BDF-40EF-9A24-CC8BB2716C16}" type="presOf" srcId="{FE3163BA-1ABE-4D1D-B74D-E6EF5BB6E39A}" destId="{13356241-C0CE-4729-8796-D7574558CB2E}" srcOrd="0" destOrd="0" presId="urn:microsoft.com/office/officeart/2008/layout/TitledPictureBlocks"/>
    <dgm:cxn modelId="{95E02B57-1B1A-4915-A33E-B1E054DA4814}" type="presOf" srcId="{F94FF3D2-8859-4659-A1CD-CF2D146CBC60}" destId="{35CC4313-5990-4FB3-A495-C01AE9DA01A6}" srcOrd="0" destOrd="0" presId="urn:microsoft.com/office/officeart/2008/layout/TitledPictureBlocks"/>
    <dgm:cxn modelId="{1A135723-7A28-4286-8CC0-2BC631617BD9}" srcId="{F94FF3D2-8859-4659-A1CD-CF2D146CBC60}" destId="{D19DE93D-41E2-4542-9911-9E203C68BA83}" srcOrd="3" destOrd="0" parTransId="{53377C66-82EA-48A3-AF6C-DF1D866C2698}" sibTransId="{A7EA7F66-8CC2-45B1-B4B3-66384813C10D}"/>
    <dgm:cxn modelId="{5AE3FB37-6459-4F69-9999-C37770CD5E72}" type="presOf" srcId="{0A958F9A-4047-4212-AD0C-9A50A1096AB8}" destId="{5D483190-8821-4080-B391-724D15B873F7}" srcOrd="0" destOrd="0" presId="urn:microsoft.com/office/officeart/2008/layout/TitledPictureBlocks"/>
    <dgm:cxn modelId="{56C35D3B-E9EA-4CCC-94D3-40D297BC90F0}" srcId="{F94FF3D2-8859-4659-A1CD-CF2D146CBC60}" destId="{73ABF64F-F451-4DD4-A3F4-FC7E0A910A00}" srcOrd="2" destOrd="0" parTransId="{380FCF8B-E361-4E9B-AA20-6037D19B20C8}" sibTransId="{6E32D57D-655C-4CDF-A70B-45084AB55177}"/>
    <dgm:cxn modelId="{EA098A02-DBCD-4349-A066-7A3822712712}" type="presOf" srcId="{D19DE93D-41E2-4542-9911-9E203C68BA83}" destId="{B59720B7-479E-4CF2-996A-8367ED466B44}" srcOrd="0" destOrd="0" presId="urn:microsoft.com/office/officeart/2008/layout/TitledPictureBlocks"/>
    <dgm:cxn modelId="{89559CC6-8AE3-4B72-BD17-BC3693DBE01B}" type="presOf" srcId="{73ABF64F-F451-4DD4-A3F4-FC7E0A910A00}" destId="{20B05AA8-CEAB-47BF-8FF8-199C67EF87BB}" srcOrd="0" destOrd="0" presId="urn:microsoft.com/office/officeart/2008/layout/TitledPictureBlocks"/>
    <dgm:cxn modelId="{BFCE9AE2-9D33-47CF-A4C5-58022D21E22F}" srcId="{F94FF3D2-8859-4659-A1CD-CF2D146CBC60}" destId="{0A958F9A-4047-4212-AD0C-9A50A1096AB8}" srcOrd="0" destOrd="0" parTransId="{20DE6AFB-126B-492F-A210-8E7F241EE81D}" sibTransId="{D896F9A8-2BD0-47F6-8DBF-4EB5CA373D14}"/>
    <dgm:cxn modelId="{507E2FC2-962F-4735-A446-79063C4660F0}" srcId="{F94FF3D2-8859-4659-A1CD-CF2D146CBC60}" destId="{FE3163BA-1ABE-4D1D-B74D-E6EF5BB6E39A}" srcOrd="1" destOrd="0" parTransId="{6C1C4531-BE25-4B57-93E8-3EA34B97C610}" sibTransId="{C712822A-5328-464E-A10D-71574A89A416}"/>
    <dgm:cxn modelId="{D604F8E4-CE21-42A1-BFC2-0A04C7256CD2}" type="presParOf" srcId="{35CC4313-5990-4FB3-A495-C01AE9DA01A6}" destId="{50282CA4-BB5C-4DC2-A45A-84DC6101FA85}" srcOrd="0" destOrd="0" presId="urn:microsoft.com/office/officeart/2008/layout/TitledPictureBlocks"/>
    <dgm:cxn modelId="{6A71AFD3-3CA9-4361-8875-499D43E69AE9}" type="presParOf" srcId="{50282CA4-BB5C-4DC2-A45A-84DC6101FA85}" destId="{5D483190-8821-4080-B391-724D15B873F7}" srcOrd="0" destOrd="0" presId="urn:microsoft.com/office/officeart/2008/layout/TitledPictureBlocks"/>
    <dgm:cxn modelId="{AD3DEDF2-CFD7-4C21-9E5F-82B2ECB01867}" type="presParOf" srcId="{50282CA4-BB5C-4DC2-A45A-84DC6101FA85}" destId="{252AB23E-C70A-4BBB-A3B3-6A4E73F0FB2F}" srcOrd="1" destOrd="0" presId="urn:microsoft.com/office/officeart/2008/layout/TitledPictureBlocks"/>
    <dgm:cxn modelId="{7BB6498B-0CF9-409A-98E7-C7711593E9F8}" type="presParOf" srcId="{50282CA4-BB5C-4DC2-A45A-84DC6101FA85}" destId="{908976D8-F1A2-4F3F-A76B-30B9064A183D}" srcOrd="2" destOrd="0" presId="urn:microsoft.com/office/officeart/2008/layout/TitledPictureBlocks"/>
    <dgm:cxn modelId="{6830BEF2-47F5-443F-BD23-6941FF332BB9}" type="presParOf" srcId="{35CC4313-5990-4FB3-A495-C01AE9DA01A6}" destId="{ED22CC98-A260-407F-AA76-55AAAC14E2F9}" srcOrd="1" destOrd="0" presId="urn:microsoft.com/office/officeart/2008/layout/TitledPictureBlocks"/>
    <dgm:cxn modelId="{02450385-34BC-4CF7-8E72-CD20B6D30C71}" type="presParOf" srcId="{35CC4313-5990-4FB3-A495-C01AE9DA01A6}" destId="{7BF06354-8C88-488A-8F48-5807D942CFE1}" srcOrd="2" destOrd="0" presId="urn:microsoft.com/office/officeart/2008/layout/TitledPictureBlocks"/>
    <dgm:cxn modelId="{0F26DB6E-0725-4E95-BEB3-5821E0F88F81}" type="presParOf" srcId="{7BF06354-8C88-488A-8F48-5807D942CFE1}" destId="{13356241-C0CE-4729-8796-D7574558CB2E}" srcOrd="0" destOrd="0" presId="urn:microsoft.com/office/officeart/2008/layout/TitledPictureBlocks"/>
    <dgm:cxn modelId="{7011A077-4147-4A8E-9F9F-592FA15E6A89}" type="presParOf" srcId="{7BF06354-8C88-488A-8F48-5807D942CFE1}" destId="{74B2805D-DAD0-46AD-ABCF-82471982BB45}" srcOrd="1" destOrd="0" presId="urn:microsoft.com/office/officeart/2008/layout/TitledPictureBlocks"/>
    <dgm:cxn modelId="{06588544-53B3-46B4-B191-EECE8E1C6CC9}" type="presParOf" srcId="{7BF06354-8C88-488A-8F48-5807D942CFE1}" destId="{CFF00869-5572-41E7-A16D-E68A554A258B}" srcOrd="2" destOrd="0" presId="urn:microsoft.com/office/officeart/2008/layout/TitledPictureBlocks"/>
    <dgm:cxn modelId="{95BB2BC7-EF58-4315-A3D3-7795CEFF9668}" type="presParOf" srcId="{35CC4313-5990-4FB3-A495-C01AE9DA01A6}" destId="{EDD401AB-FC3E-4555-B1AE-939E59A2CDD6}" srcOrd="3" destOrd="0" presId="urn:microsoft.com/office/officeart/2008/layout/TitledPictureBlocks"/>
    <dgm:cxn modelId="{77A19438-5F7C-4BC8-915E-52D103DB06D1}" type="presParOf" srcId="{35CC4313-5990-4FB3-A495-C01AE9DA01A6}" destId="{355DFED3-93E2-4D90-8FA0-D4E77846F28B}" srcOrd="4" destOrd="0" presId="urn:microsoft.com/office/officeart/2008/layout/TitledPictureBlocks"/>
    <dgm:cxn modelId="{D498E151-797B-4CC5-AFAB-875A90B5DD19}" type="presParOf" srcId="{355DFED3-93E2-4D90-8FA0-D4E77846F28B}" destId="{20B05AA8-CEAB-47BF-8FF8-199C67EF87BB}" srcOrd="0" destOrd="0" presId="urn:microsoft.com/office/officeart/2008/layout/TitledPictureBlocks"/>
    <dgm:cxn modelId="{B5DC19F1-CDFA-40C0-9D7C-3BFF5B1FF8B5}" type="presParOf" srcId="{355DFED3-93E2-4D90-8FA0-D4E77846F28B}" destId="{986606CA-D100-471E-9325-56AAC952D028}" srcOrd="1" destOrd="0" presId="urn:microsoft.com/office/officeart/2008/layout/TitledPictureBlocks"/>
    <dgm:cxn modelId="{0F9F5F46-FACD-4E68-B3AE-0819613AAEE9}" type="presParOf" srcId="{355DFED3-93E2-4D90-8FA0-D4E77846F28B}" destId="{39E53B5A-CD4F-4A1F-B31F-F8CCCDEC20BB}" srcOrd="2" destOrd="0" presId="urn:microsoft.com/office/officeart/2008/layout/TitledPictureBlocks"/>
    <dgm:cxn modelId="{67D5C2B0-FBC8-47E8-B1E2-7EA7C93EB700}" type="presParOf" srcId="{35CC4313-5990-4FB3-A495-C01AE9DA01A6}" destId="{058850D9-E2B3-41F3-BF00-730607EE12D5}" srcOrd="5" destOrd="0" presId="urn:microsoft.com/office/officeart/2008/layout/TitledPictureBlocks"/>
    <dgm:cxn modelId="{FB3B3561-2A4D-4232-92E8-F654B743B7B5}" type="presParOf" srcId="{35CC4313-5990-4FB3-A495-C01AE9DA01A6}" destId="{B9860CD9-21DF-4D32-B985-E11D168A4964}" srcOrd="6" destOrd="0" presId="urn:microsoft.com/office/officeart/2008/layout/TitledPictureBlocks"/>
    <dgm:cxn modelId="{AEF2BA15-792A-4C55-9CF4-3AC6C5AE12C4}" type="presParOf" srcId="{B9860CD9-21DF-4D32-B985-E11D168A4964}" destId="{B59720B7-479E-4CF2-996A-8367ED466B44}" srcOrd="0" destOrd="0" presId="urn:microsoft.com/office/officeart/2008/layout/TitledPictureBlocks"/>
    <dgm:cxn modelId="{E73A4DF1-BAE6-4EE8-A87A-FC89A5EF8C39}" type="presParOf" srcId="{B9860CD9-21DF-4D32-B985-E11D168A4964}" destId="{7CD9A2B7-FBDA-44C9-83D0-219B6BF1E061}" srcOrd="1" destOrd="0" presId="urn:microsoft.com/office/officeart/2008/layout/TitledPictureBlocks"/>
    <dgm:cxn modelId="{DFC96AAB-7F3C-473A-9241-393651D8B2E1}" type="presParOf" srcId="{B9860CD9-21DF-4D32-B985-E11D168A4964}" destId="{F4A897C6-2E6A-4C04-A673-2A024894ECA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F7391-175C-493D-953E-DF594EF72F2C}" type="datetimeFigureOut">
              <a:rPr lang="nb-NO" smtClean="0"/>
              <a:t>21.11.2014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685800"/>
            <a:ext cx="5711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4C40C-86F5-41C0-92F5-33135525F8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4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73088" y="685800"/>
            <a:ext cx="5711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Her kan du velge å bruke et vannkraftverk, da</a:t>
            </a:r>
            <a:r>
              <a:rPr lang="nb-NO" baseline="0" dirty="0" smtClean="0"/>
              <a:t> bruker du de skjulte bildene i stede for de for vindkraftverk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B2246-92BF-4C65-86BE-F163173B369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71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4C40C-86F5-41C0-92F5-33135525F80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633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73088" y="685800"/>
            <a:ext cx="5711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B2246-92BF-4C65-86BE-F163173B369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605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pic>
        <p:nvPicPr>
          <p:cNvPr id="13" name="Bilde 12" descr="EnergiNorge_Kraftfull_fysikktime_2013_02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54" y="8046739"/>
            <a:ext cx="9145016" cy="1082430"/>
          </a:xfrm>
          <a:prstGeom prst="rect">
            <a:avLst/>
          </a:prstGeom>
        </p:spPr>
      </p:pic>
      <p:pic>
        <p:nvPicPr>
          <p:cNvPr id="14" name="Bilde 13" descr="EnergiNorge_SYMBOL_RGB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85606" y="-1985607"/>
            <a:ext cx="7613965" cy="115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7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6257588" cy="904537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8232302"/>
            <a:ext cx="16257588" cy="711425"/>
          </a:xfrm>
          <a:solidFill>
            <a:srgbClr val="000000">
              <a:alpha val="60000"/>
            </a:srgbClr>
          </a:solidFill>
        </p:spPr>
        <p:txBody>
          <a:bodyPr>
            <a:noAutofit/>
          </a:bodyPr>
          <a:lstStyle>
            <a:lvl1pPr algn="ctr">
              <a:defRPr sz="39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12879" y="9043086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540209" y="9043086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812180" y="9043086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10" descr="logoutsnitt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" r="57" b="11594"/>
          <a:stretch/>
        </p:blipFill>
        <p:spPr>
          <a:xfrm>
            <a:off x="0" y="-1"/>
            <a:ext cx="16237468" cy="9756776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3970" y="6707795"/>
            <a:ext cx="16003618" cy="1524507"/>
          </a:xfrm>
          <a:noFill/>
        </p:spPr>
        <p:txBody>
          <a:bodyPr vert="horz" lIns="148645" tIns="74322" rIns="148645" bIns="74322" rtlCol="0" anchor="ctr">
            <a:normAutofit/>
          </a:bodyPr>
          <a:lstStyle>
            <a:lvl1pPr marL="0" indent="0" algn="l" defTabSz="1486449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lang="nb-NO" sz="52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3970" y="8232302"/>
            <a:ext cx="16003618" cy="609803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300">
                <a:solidFill>
                  <a:schemeClr val="accent3">
                    <a:lumMod val="75000"/>
                  </a:schemeClr>
                </a:solidFill>
              </a:defRPr>
            </a:lvl1pPr>
            <a:lvl2pPr marL="74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86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29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7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5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02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45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legge inn navn på foredragsholder</a:t>
            </a:r>
            <a:endParaRPr lang="nb-NO" dirty="0"/>
          </a:p>
        </p:txBody>
      </p:sp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Bilde 16" descr="pptlogo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678" y="8989036"/>
            <a:ext cx="755456" cy="713887"/>
          </a:xfrm>
          <a:prstGeom prst="rect">
            <a:avLst/>
          </a:prstGeom>
        </p:spPr>
      </p:pic>
      <p:pic>
        <p:nvPicPr>
          <p:cNvPr id="18" name="Bilde 17" descr="EnergiNorge_Kraftfull_fysikktime_2013_02-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14" y="9005080"/>
            <a:ext cx="4965530" cy="587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0" y="2134277"/>
            <a:ext cx="14631829" cy="650456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8128794" y="2134277"/>
            <a:ext cx="7366771" cy="6301295"/>
          </a:xfrm>
        </p:spPr>
        <p:txBody>
          <a:bodyPr/>
          <a:lstStyle>
            <a:lvl1pPr marL="438709" indent="-438709"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4"/>
          </p:nvPr>
        </p:nvSpPr>
        <p:spPr>
          <a:xfrm>
            <a:off x="-57" y="2131363"/>
            <a:ext cx="7994381" cy="6299650"/>
          </a:xfrm>
        </p:spPr>
        <p:txBody>
          <a:bodyPr/>
          <a:lstStyle/>
          <a:p>
            <a:r>
              <a:rPr lang="nb-NO" smtClean="0"/>
              <a:t>Dra bildet til plassholderen eller klikk ikonet for å legge til</a:t>
            </a:r>
            <a:endParaRPr lang="nb-NO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4"/>
          </p:nvPr>
        </p:nvSpPr>
        <p:spPr>
          <a:xfrm>
            <a:off x="-57" y="0"/>
            <a:ext cx="16257645" cy="8858250"/>
          </a:xfrm>
        </p:spPr>
        <p:txBody>
          <a:bodyPr/>
          <a:lstStyle/>
          <a:p>
            <a:r>
              <a:rPr lang="nb-NO" dirty="0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855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-57" y="2237554"/>
            <a:ext cx="7994381" cy="6299650"/>
          </a:xfrm>
        </p:spPr>
        <p:txBody>
          <a:bodyPr/>
          <a:lstStyle>
            <a:lvl1pPr marL="1166449" indent="-557418">
              <a:defRPr sz="4600"/>
            </a:lvl1pPr>
            <a:lvl2pPr marL="1463224" indent="-464515">
              <a:defRPr sz="3900"/>
            </a:lvl2pPr>
            <a:lvl3pPr marL="2041287" indent="-371612"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264274" y="2237554"/>
            <a:ext cx="7994381" cy="6299650"/>
          </a:xfrm>
        </p:spPr>
        <p:txBody>
          <a:bodyPr/>
          <a:lstStyle>
            <a:lvl1pPr>
              <a:defRPr sz="4600"/>
            </a:lvl1pPr>
            <a:lvl2pPr marL="882579" indent="-464515">
              <a:defRPr sz="3900"/>
            </a:lvl2pPr>
            <a:lvl3pPr marL="1602578" indent="-371612" defTabSz="1599997"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79" y="2183982"/>
            <a:ext cx="7183258" cy="910180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3224" indent="0">
              <a:buNone/>
              <a:defRPr sz="3300" b="1"/>
            </a:lvl2pPr>
            <a:lvl3pPr marL="1486449" indent="0">
              <a:buNone/>
              <a:defRPr sz="2900" b="1"/>
            </a:lvl3pPr>
            <a:lvl4pPr marL="2229673" indent="0">
              <a:buNone/>
              <a:defRPr sz="2600" b="1"/>
            </a:lvl4pPr>
            <a:lvl5pPr marL="2972897" indent="0">
              <a:buNone/>
              <a:defRPr sz="2600" b="1"/>
            </a:lvl5pPr>
            <a:lvl6pPr marL="3716122" indent="0">
              <a:buNone/>
              <a:defRPr sz="2600" b="1"/>
            </a:lvl6pPr>
            <a:lvl7pPr marL="4459346" indent="0">
              <a:buNone/>
              <a:defRPr sz="2600" b="1"/>
            </a:lvl7pPr>
            <a:lvl8pPr marL="5202570" indent="0">
              <a:buNone/>
              <a:defRPr sz="2600" b="1"/>
            </a:lvl8pPr>
            <a:lvl9pPr marL="5945795" indent="0">
              <a:buNone/>
              <a:defRPr sz="2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879" y="3094162"/>
            <a:ext cx="7183258" cy="562143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258630" y="2183982"/>
            <a:ext cx="7186080" cy="910180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3224" indent="0">
              <a:buNone/>
              <a:defRPr sz="3300" b="1"/>
            </a:lvl2pPr>
            <a:lvl3pPr marL="1486449" indent="0">
              <a:buNone/>
              <a:defRPr sz="2900" b="1"/>
            </a:lvl3pPr>
            <a:lvl4pPr marL="2229673" indent="0">
              <a:buNone/>
              <a:defRPr sz="2600" b="1"/>
            </a:lvl4pPr>
            <a:lvl5pPr marL="2972897" indent="0">
              <a:buNone/>
              <a:defRPr sz="2600" b="1"/>
            </a:lvl5pPr>
            <a:lvl6pPr marL="3716122" indent="0">
              <a:buNone/>
              <a:defRPr sz="2600" b="1"/>
            </a:lvl6pPr>
            <a:lvl7pPr marL="4459346" indent="0">
              <a:buNone/>
              <a:defRPr sz="2600" b="1"/>
            </a:lvl7pPr>
            <a:lvl8pPr marL="5202570" indent="0">
              <a:buNone/>
              <a:defRPr sz="2600" b="1"/>
            </a:lvl8pPr>
            <a:lvl9pPr marL="5945795" indent="0">
              <a:buNone/>
              <a:defRPr sz="2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258630" y="3094162"/>
            <a:ext cx="7186080" cy="562143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pptbak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756775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1829374"/>
            <a:ext cx="16257588" cy="7114365"/>
          </a:xfrm>
          <a:prstGeom prst="rect">
            <a:avLst/>
          </a:prstGeom>
          <a:gradFill>
            <a:gsLst>
              <a:gs pos="24000">
                <a:schemeClr val="bg1">
                  <a:alpha val="0"/>
                </a:schemeClr>
              </a:gs>
              <a:gs pos="90000">
                <a:schemeClr val="bg1">
                  <a:alpha val="5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80" y="390723"/>
            <a:ext cx="14631829" cy="1626129"/>
          </a:xfrm>
          <a:prstGeom prst="rect">
            <a:avLst/>
          </a:prstGeom>
        </p:spPr>
        <p:txBody>
          <a:bodyPr vert="horz" lIns="148645" tIns="74322" rIns="148645" bIns="74322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80" y="2276581"/>
            <a:ext cx="14631829" cy="6439021"/>
          </a:xfrm>
          <a:prstGeom prst="rect">
            <a:avLst/>
          </a:prstGeom>
        </p:spPr>
        <p:txBody>
          <a:bodyPr vert="horz" lIns="148645" tIns="74322" rIns="148645" bIns="74322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Bilde 16" descr="pptlogo.jp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678" y="8989036"/>
            <a:ext cx="755456" cy="713887"/>
          </a:xfrm>
          <a:prstGeom prst="rect">
            <a:avLst/>
          </a:prstGeom>
        </p:spPr>
      </p:pic>
      <p:pic>
        <p:nvPicPr>
          <p:cNvPr id="18" name="Bilde 17" descr="EnergiNorge_Kraftfull_fysikktime_2013_02-1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14" y="9005080"/>
            <a:ext cx="4965530" cy="587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63" r:id="rId3"/>
    <p:sldLayoutId id="2147483662" r:id="rId4"/>
    <p:sldLayoutId id="2147483676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148644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57418" indent="-557418" algn="l" defTabSz="1486449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207740" indent="-464515" algn="l" defTabSz="1486449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858061" indent="-371612" algn="l" defTabSz="1486449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601285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344509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4087734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830958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74182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317407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3224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86449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29673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72897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16122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59346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202570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45795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Ulike kabler (se elevheftet):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37920" r="39146" b="50903"/>
          <a:stretch/>
        </p:blipFill>
        <p:spPr bwMode="auto">
          <a:xfrm>
            <a:off x="1855485" y="3059835"/>
            <a:ext cx="12865571" cy="204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0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9297" y="1190378"/>
            <a:ext cx="14467020" cy="6044238"/>
          </a:xfrm>
        </p:spPr>
        <p:txBody>
          <a:bodyPr>
            <a:normAutofit/>
          </a:bodyPr>
          <a:lstStyle/>
          <a:p>
            <a:pPr marL="836127" indent="-836127">
              <a:spcBef>
                <a:spcPts val="975"/>
              </a:spcBef>
              <a:spcAft>
                <a:spcPts val="1951"/>
              </a:spcAft>
              <a:buAutoNum type="alphaLcParenR"/>
            </a:pPr>
            <a:r>
              <a:rPr lang="nb-NO" dirty="0"/>
              <a:t>Vil både luftledning og sjøkabel tåle strømmen som går i kablene med en effekt på P = 10 MW?</a:t>
            </a:r>
            <a:endParaRPr lang="nb-NO" dirty="0" smtClean="0"/>
          </a:p>
          <a:p>
            <a:pPr marL="836127" indent="-836127">
              <a:spcBef>
                <a:spcPts val="975"/>
              </a:spcBef>
              <a:spcAft>
                <a:spcPts val="1951"/>
              </a:spcAft>
              <a:buAutoNum type="alphaLcParenR"/>
            </a:pPr>
            <a:r>
              <a:rPr lang="nb-NO" dirty="0" smtClean="0"/>
              <a:t>På grunn </a:t>
            </a:r>
            <a:r>
              <a:rPr lang="nb-NO" dirty="0"/>
              <a:t>av resistansen i ledningene får vi et spenningsfall og tap av elektrisk energi fra Vindøya og fram til strømnettet. Hvilken </a:t>
            </a:r>
            <a:r>
              <a:rPr lang="nb-NO" dirty="0" err="1" smtClean="0"/>
              <a:t>trasè</a:t>
            </a:r>
            <a:r>
              <a:rPr lang="nb-NO" dirty="0" smtClean="0"/>
              <a:t> </a:t>
            </a:r>
            <a:r>
              <a:rPr lang="nb-NO" dirty="0"/>
              <a:t>gir minst energitap? 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5178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79" y="985489"/>
            <a:ext cx="14869492" cy="7730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c) Hvor stort blir spenningsfallet i de to traseene? Hvor mye effekt går tapt i hvert tilfelle? 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d) Hvor stort blir energitapet pr år for de to forbindelsene, hvis vindkraftverket produserer strøm i 3000 timer pr år? 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e) En husstand bruker </a:t>
            </a:r>
            <a:r>
              <a:rPr lang="nb-NO" dirty="0" err="1"/>
              <a:t>ca</a:t>
            </a:r>
            <a:r>
              <a:rPr lang="nb-NO" dirty="0"/>
              <a:t> 20 000 kWh. Hvor mange ekstra husstander kunne man forsyne med elektrisk energi hvis man valgte </a:t>
            </a:r>
            <a:r>
              <a:rPr lang="nb-NO" dirty="0" smtClean="0"/>
              <a:t>traséen </a:t>
            </a:r>
            <a:r>
              <a:rPr lang="nb-NO" dirty="0"/>
              <a:t>med minst energitap?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76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Din ekspertuttalelse som ingeniør: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43377" y="2276581"/>
            <a:ext cx="12802673" cy="6439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900" dirty="0"/>
              <a:t>Hvilken trasé vil du anbefale kraftselskapet å bruke for kablene?</a:t>
            </a:r>
          </a:p>
          <a:p>
            <a:pPr marL="0" indent="0">
              <a:buNone/>
            </a:pPr>
            <a:endParaRPr lang="nb-NO" sz="5900" dirty="0"/>
          </a:p>
          <a:p>
            <a:pPr marL="0" indent="0">
              <a:buNone/>
            </a:pPr>
            <a:r>
              <a:rPr lang="nb-NO" sz="5900" dirty="0"/>
              <a:t>Hvilke andre hensyn enn energitap bør man ta?</a:t>
            </a:r>
          </a:p>
        </p:txBody>
      </p:sp>
    </p:spTree>
    <p:extLst>
      <p:ext uri="{BB962C8B-B14F-4D97-AF65-F5344CB8AC3E}">
        <p14:creationId xmlns:p14="http://schemas.microsoft.com/office/powerpoint/2010/main" val="35519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EKSTRABILDER OM Å JOBBE I FORNYBARBRANSJEN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4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Driftsentralen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11734"/>
          <a:stretch/>
        </p:blipFill>
        <p:spPr>
          <a:xfrm>
            <a:off x="0" y="-450204"/>
            <a:ext cx="16257588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Kontorarbeid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7422" r="-50" b="6424"/>
          <a:stretch/>
        </p:blipFill>
        <p:spPr>
          <a:xfrm>
            <a:off x="0" y="0"/>
            <a:ext cx="16257588" cy="82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Vannkraft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15238" r="118" b="7906"/>
          <a:stretch/>
        </p:blipFill>
        <p:spPr>
          <a:xfrm>
            <a:off x="-27346" y="-120626"/>
            <a:ext cx="16284934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Vannkraft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" t="664" r="119" b="8032"/>
          <a:stretch/>
        </p:blipFill>
        <p:spPr>
          <a:xfrm>
            <a:off x="-27528" y="-1674342"/>
            <a:ext cx="16257588" cy="99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3434" r="-5" b="11774"/>
          <a:stretch/>
        </p:blipFill>
        <p:spPr>
          <a:xfrm>
            <a:off x="-7312" y="-1"/>
            <a:ext cx="16264900" cy="81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_DSC5461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Bilde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2611158">
            <a:off x="852512" y="-2999419"/>
            <a:ext cx="9691722" cy="9296141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39962" y="125859"/>
            <a:ext cx="14631829" cy="1626129"/>
          </a:xfrm>
        </p:spPr>
        <p:txBody>
          <a:bodyPr>
            <a:normAutofit/>
          </a:bodyPr>
          <a:lstStyle/>
          <a:p>
            <a:r>
              <a:rPr lang="nb-NO" sz="2400" dirty="0" smtClean="0"/>
              <a:t>Fysikk 1:</a:t>
            </a:r>
            <a:br>
              <a:rPr lang="nb-NO" sz="2400" dirty="0" smtClean="0"/>
            </a:br>
            <a:r>
              <a:rPr lang="nb-NO" sz="4800" dirty="0"/>
              <a:t>Elektrisitet og energitransport</a:t>
            </a:r>
          </a:p>
        </p:txBody>
      </p:sp>
    </p:spTree>
    <p:extLst>
      <p:ext uri="{BB962C8B-B14F-4D97-AF65-F5344CB8AC3E}">
        <p14:creationId xmlns:p14="http://schemas.microsoft.com/office/powerpoint/2010/main" val="4677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0786" r="-50" b="13061"/>
          <a:stretch/>
        </p:blipFill>
        <p:spPr>
          <a:xfrm>
            <a:off x="0" y="-1"/>
            <a:ext cx="16257588" cy="82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2" r="-50"/>
          <a:stretch/>
        </p:blipFill>
        <p:spPr>
          <a:xfrm>
            <a:off x="-15126" y="-90165"/>
            <a:ext cx="16280824" cy="89795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Hvordan får vi elektrisk energi fra et vindmøllepark?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53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" t="16318" r="1181" b="11417"/>
          <a:stretch/>
        </p:blipFill>
        <p:spPr>
          <a:xfrm>
            <a:off x="-152126" y="-90166"/>
            <a:ext cx="16417824" cy="892899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Hvordan får vi elektrisk energi fra et vannkraftverk?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04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35885510"/>
              </p:ext>
            </p:extLst>
          </p:nvPr>
        </p:nvGraphicFramePr>
        <p:xfrm>
          <a:off x="1" y="1349995"/>
          <a:ext cx="12881321" cy="7272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25759" y="-115933"/>
            <a:ext cx="14631829" cy="1626129"/>
          </a:xfrm>
        </p:spPr>
        <p:txBody>
          <a:bodyPr/>
          <a:lstStyle/>
          <a:p>
            <a:r>
              <a:rPr lang="nb-NO" dirty="0" smtClean="0"/>
              <a:t>Komponenter i kraftforsyningen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82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39" r="-6029" b="37903"/>
          <a:stretch/>
        </p:blipFill>
        <p:spPr>
          <a:xfrm>
            <a:off x="29398" y="0"/>
            <a:ext cx="17067232" cy="891083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04658" y="390723"/>
            <a:ext cx="8540051" cy="1626129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					Energitransport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560842" y="2024127"/>
            <a:ext cx="6019771" cy="6308027"/>
          </a:xfr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Hvor mye energi mister vi på veien?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788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Elektrisk effekt og energitap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0" y="5261995"/>
            <a:ext cx="14631829" cy="3453607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Energi omdannes i lyspæra, men noe også i ledningene!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Hvordan kan vi regne ut effekt og energitap?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r="19986"/>
          <a:stretch/>
        </p:blipFill>
        <p:spPr>
          <a:xfrm rot="19176845">
            <a:off x="11284334" y="728171"/>
            <a:ext cx="3024336" cy="529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6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Oppgave: Vindkraftverk på Sagaøya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68154" y="8061664"/>
            <a:ext cx="10153691" cy="7542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4400" dirty="0"/>
              <a:t>Hvor bør vi legge traséen?</a:t>
            </a:r>
          </a:p>
        </p:txBody>
      </p:sp>
      <p:pic>
        <p:nvPicPr>
          <p:cNvPr id="8" name="Bild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6608" y="163166"/>
            <a:ext cx="6044241" cy="9858060"/>
          </a:xfrm>
          <a:prstGeom prst="rect">
            <a:avLst/>
          </a:prstGeom>
          <a:noFill/>
        </p:spPr>
      </p:pic>
      <p:sp>
        <p:nvSpPr>
          <p:cNvPr id="7" name="TekstSylinder 6"/>
          <p:cNvSpPr txBox="1"/>
          <p:nvPr/>
        </p:nvSpPr>
        <p:spPr>
          <a:xfrm>
            <a:off x="3920139" y="3444162"/>
            <a:ext cx="1024214" cy="950315"/>
          </a:xfrm>
          <a:prstGeom prst="rect">
            <a:avLst/>
          </a:prstGeom>
          <a:noFill/>
        </p:spPr>
        <p:txBody>
          <a:bodyPr wrap="square" lIns="148645" tIns="74322" rIns="148645" bIns="74322" rtlCol="0">
            <a:spAutoFit/>
          </a:bodyPr>
          <a:lstStyle/>
          <a:p>
            <a:r>
              <a:rPr lang="nb-NO" sz="5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7296622" y="2509767"/>
            <a:ext cx="1024214" cy="950315"/>
          </a:xfrm>
          <a:prstGeom prst="rect">
            <a:avLst/>
          </a:prstGeom>
          <a:noFill/>
        </p:spPr>
        <p:txBody>
          <a:bodyPr wrap="square" lIns="148645" tIns="74322" rIns="148645" bIns="74322" rtlCol="0">
            <a:spAutoFit/>
          </a:bodyPr>
          <a:lstStyle/>
          <a:p>
            <a:r>
              <a:rPr lang="nb-NO" sz="52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068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Oppgave: Vannkraftverk på Sagaøya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68154" y="8046739"/>
            <a:ext cx="9649635" cy="7542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4000" dirty="0"/>
              <a:t>Hvor bør vi legge traséen?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3920139" y="3444162"/>
            <a:ext cx="1024214" cy="950315"/>
          </a:xfrm>
          <a:prstGeom prst="rect">
            <a:avLst/>
          </a:prstGeom>
          <a:noFill/>
        </p:spPr>
        <p:txBody>
          <a:bodyPr wrap="square" lIns="148645" tIns="74322" rIns="148645" bIns="74322" rtlCol="0">
            <a:spAutoFit/>
          </a:bodyPr>
          <a:lstStyle/>
          <a:p>
            <a:r>
              <a:rPr lang="nb-NO" sz="5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7296622" y="2509767"/>
            <a:ext cx="1024214" cy="950315"/>
          </a:xfrm>
          <a:prstGeom prst="rect">
            <a:avLst/>
          </a:prstGeom>
          <a:noFill/>
        </p:spPr>
        <p:txBody>
          <a:bodyPr wrap="square" lIns="148645" tIns="74322" rIns="148645" bIns="74322" rtlCol="0">
            <a:spAutoFit/>
          </a:bodyPr>
          <a:lstStyle/>
          <a:p>
            <a:r>
              <a:rPr lang="nb-NO" sz="5200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026" name="Picture 2" descr="H:\fysikk\Endelig\Bilder\figur 12 ulike trasevalg for tilkobling til net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86" y="1926060"/>
            <a:ext cx="8064896" cy="571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ergi_Norge_PowerPoint_mal 1280x720">
  <a:themeElements>
    <a:clrScheme name="NE">
      <a:dk1>
        <a:sysClr val="windowText" lastClr="000000"/>
      </a:dk1>
      <a:lt1>
        <a:sysClr val="window" lastClr="FFFFFF"/>
      </a:lt1>
      <a:dk2>
        <a:srgbClr val="005476"/>
      </a:dk2>
      <a:lt2>
        <a:srgbClr val="F2F2F2"/>
      </a:lt2>
      <a:accent1>
        <a:srgbClr val="00AEE0"/>
      </a:accent1>
      <a:accent2>
        <a:srgbClr val="78D7F7"/>
      </a:accent2>
      <a:accent3>
        <a:srgbClr val="92D426"/>
      </a:accent3>
      <a:accent4>
        <a:srgbClr val="5E8E00"/>
      </a:accent4>
      <a:accent5>
        <a:srgbClr val="F2971A"/>
      </a:accent5>
      <a:accent6>
        <a:srgbClr val="F6BA22"/>
      </a:accent6>
      <a:hlink>
        <a:srgbClr val="00AEE0"/>
      </a:hlink>
      <a:folHlink>
        <a:srgbClr val="00000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nergi Norge - Brevmal" ma:contentTypeID="0x0101002703D2AF657F4CC69F3B5766777647D70700DFBC95AD8B31564AAD3A596F6CFF88E5" ma:contentTypeVersion="100" ma:contentTypeDescription="Opprett et nytt dokument." ma:contentTypeScope="" ma:versionID="b70c21776177d024b28418bf0bc00d3f">
  <xsd:schema xmlns:xsd="http://www.w3.org/2001/XMLSchema" xmlns:xs="http://www.w3.org/2001/XMLSchema" xmlns:p="http://schemas.microsoft.com/office/2006/metadata/properties" xmlns:ns2="1fcd92dd-7d74-4918-8c11-98baf3d8368d" targetNamespace="http://schemas.microsoft.com/office/2006/metadata/properties" ma:root="true" ma:fieldsID="6dca126a030f911312600b9a196ec43a" ns2:_="">
    <xsd:import namespace="1fcd92dd-7d74-4918-8c11-98baf3d8368d"/>
    <xsd:element name="properties">
      <xsd:complexType>
        <xsd:sequence>
          <xsd:element name="documentManagement">
            <xsd:complexType>
              <xsd:all>
                <xsd:element ref="ns2:NHO_DocumentStatus"/>
                <xsd:element ref="ns2:NHO_DocumentProperty"/>
                <xsd:element ref="ns2:NHO_DocumentDate" minOccurs="0"/>
                <xsd:element ref="ns2:NHO_DocumentArchiveDate" minOccurs="0"/>
                <xsd:element ref="ns2:ARENA_DocumentReference" minOccurs="0"/>
                <xsd:element ref="ns2:ARENA_DocumentRecipient" minOccurs="0"/>
                <xsd:element ref="ns2:ARENA_DocumentSender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  <xsd:element ref="ns2:c33924c3673147c88830f2707c1978bc" minOccurs="0"/>
                <xsd:element ref="ns2:p8a47c7619634ae9930087b62d76e394" minOccurs="0"/>
                <xsd:element ref="ns2:_dlc_DocId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d92dd-7d74-4918-8c11-98baf3d8368d" elementFormDefault="qualified">
    <xsd:import namespace="http://schemas.microsoft.com/office/2006/documentManagement/types"/>
    <xsd:import namespace="http://schemas.microsoft.com/office/infopath/2007/PartnerControls"/>
    <xsd:element name="NHO_DocumentStatus" ma:index="2" ma:displayName="Status" ma:default="Under behandling" ma:description="Status" ma:format="Dropdown" ma:internalName="NHO_DocumentStatus">
      <xsd:simpleType>
        <xsd:restriction base="dms:Choice">
          <xsd:enumeration value="Under behandling"/>
          <xsd:enumeration value="Til fordeling"/>
          <xsd:enumeration value="Arkivert"/>
        </xsd:restriction>
      </xsd:simpleType>
    </xsd:element>
    <xsd:element name="NHO_DocumentProperty" ma:index="3" ma:displayName="Inn/ut/internt" ma:default="Ut" ma:description="Inn/ut/internt" ma:format="Dropdown" ma:internalName="NHO_DocumentProperty">
      <xsd:simpleType>
        <xsd:restriction base="dms:Choice">
          <xsd:enumeration value="Internt"/>
          <xsd:enumeration value="Ut"/>
          <xsd:enumeration value="Inn"/>
        </xsd:restriction>
      </xsd:simpleType>
    </xsd:element>
    <xsd:element name="NHO_DocumentDate" ma:index="4" nillable="true" ma:displayName="Dokumentdato" ma:default="[today]" ma:description="Dokumentdato" ma:format="DateOnly" ma:internalName="NHO_DocumentDate" ma:readOnly="false">
      <xsd:simpleType>
        <xsd:restriction base="dms:DateTime"/>
      </xsd:simpleType>
    </xsd:element>
    <xsd:element name="NHO_DocumentArchiveDate" ma:index="5" nillable="true" ma:displayName="Arkivdato" ma:format="DateTime" ma:hidden="true" ma:internalName="NHO_DocumentArchiveDate">
      <xsd:simpleType>
        <xsd:restriction base="dms:DateTime"/>
      </xsd:simpleType>
    </xsd:element>
    <xsd:element name="ARENA_DocumentReference" ma:index="9" nillable="true" ma:displayName="Deres referanse" ma:description="Deres referanse" ma:internalName="ARENA_DocumentReference">
      <xsd:simpleType>
        <xsd:restriction base="dms:Text"/>
      </xsd:simpleType>
    </xsd:element>
    <xsd:element name="ARENA_DocumentRecipient" ma:index="10" nillable="true" ma:displayName="Mottaker" ma:description="Mottaker" ma:internalName="ARENA_DocumentRecipient">
      <xsd:simpleType>
        <xsd:restriction base="dms:Text"/>
      </xsd:simpleType>
    </xsd:element>
    <xsd:element name="ARENA_DocumentSender" ma:index="11" nillable="true" ma:displayName="Avsender" ma:description="Avsender" ma:internalName="ARENA_DocumentSender">
      <xsd:simpleType>
        <xsd:restriction base="dms:Text"/>
      </xsd:simpleType>
    </xsd:element>
    <xsd:element name="_dlc_DocIdUrl" ma:index="12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4" nillable="true" ma:displayName="Taxonomy Catch All Column" ma:hidden="true" ma:list="{aa4cd1ed-27a5-4a02-b49a-9ce2141a4d7e}" ma:internalName="TaxCatchAll" ma:showField="CatchAllData" ma:web="5a85ae50-92f0-4505-b4e0-b347f9975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aa4cd1ed-27a5-4a02-b49a-9ce2141a4d7e}" ma:internalName="TaxCatchAllLabel" ma:readOnly="true" ma:showField="CatchAllDataLabel" ma:web="5a85ae50-92f0-4505-b4e0-b347f9975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33924c3673147c88830f2707c1978bc" ma:index="17" nillable="true" ma:taxonomy="true" ma:internalName="c33924c3673147c88830f2707c1978bc" ma:taxonomyFieldName="NhoMmdCaseWorker" ma:displayName="Saksbehandler" ma:default="" ma:fieldId="{c33924c3-6731-47c8-8830-f2707c1978bc}" ma:sspId="23ae1762-dfb7-4954-b585-25db1d1094a4" ma:termSetId="bbd35930-3809-4f28-8ebd-605c947425f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8a47c7619634ae9930087b62d76e394" ma:index="19" nillable="true" ma:taxonomy="true" ma:internalName="p8a47c7619634ae9930087b62d76e394" ma:taxonomyFieldName="NHO_OrganisationUnit" ma:displayName="Organisasjonsenhet" ma:fieldId="{98a47c76-1963-4ae9-9300-87b62d76e394}" ma:sspId="23ae1762-dfb7-4954-b585-25db1d1094a4" ma:termSetId="110110fd-e430-4d4e-8550-74127a1a531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TaxKeywordTaxHTField" ma:index="24" nillable="true" ma:taxonomy="true" ma:internalName="TaxKeywordTaxHTField" ma:taxonomyFieldName="TaxKeyword" ma:displayName="Organisasjonsnøkkelord" ma:fieldId="{23f27201-bee3-471e-b2e7-b64fd8b7ca38}" ma:taxonomyMulti="true" ma:sspId="23ae1762-dfb7-4954-b585-25db1d1094a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cbd9e53e-6585-4f50-95a9-cc115a295e47" ContentTypeId="0x0101002703D2AF657F4CC69F3B5766777647D707" PreviousValue="false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fcd92dd-7d74-4918-8c11-98baf3d8368d">ARENA-228-51181</_dlc_DocId>
    <_dlc_DocIdUrl xmlns="1fcd92dd-7d74-4918-8c11-98baf3d8368d">
      <Url>https://arenarom.nho.no/rom/energinorge/_layouts/DocIdRedir.aspx?ID=ARENA-228-51181</Url>
      <Description>ARENA-228-51181</Description>
    </_dlc_DocIdUrl>
    <NHO_DocumentStatus xmlns="1fcd92dd-7d74-4918-8c11-98baf3d8368d">Under behandling</NHO_DocumentStatus>
    <c33924c3673147c88830f2707c1978bc xmlns="1fcd92dd-7d74-4918-8c11-98baf3d8368d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Brynhild Totland</TermName>
          <TermId xmlns="http://schemas.microsoft.com/office/infopath/2007/PartnerControls">3d567138-7034-420e-bac4-72245a4ea868</TermId>
        </TermInfo>
      </Terms>
    </c33924c3673147c88830f2707c1978bc>
    <TaxKeywordTaxHTField xmlns="1fcd92dd-7d74-4918-8c11-98baf3d8368d">
      <Terms xmlns="http://schemas.microsoft.com/office/infopath/2007/PartnerControls"/>
    </TaxKeywordTaxHTField>
    <ARENA_DocumentReference xmlns="1fcd92dd-7d74-4918-8c11-98baf3d8368d" xsi:nil="true"/>
    <ARENA_DocumentRecipient xmlns="1fcd92dd-7d74-4918-8c11-98baf3d8368d" xsi:nil="true"/>
    <NHO_DocumentDate xmlns="1fcd92dd-7d74-4918-8c11-98baf3d8368d">2014-01-31T13:43:10+00:00</NHO_DocumentDate>
    <NHO_DocumentArchiveDate xmlns="1fcd92dd-7d74-4918-8c11-98baf3d8368d" xsi:nil="true"/>
    <TaxCatchAll xmlns="1fcd92dd-7d74-4918-8c11-98baf3d8368d">
      <Value>3188</Value>
      <Value>825</Value>
    </TaxCatchAll>
    <ARENA_DocumentSender xmlns="1fcd92dd-7d74-4918-8c11-98baf3d8368d" xsi:nil="true"/>
    <p8a47c7619634ae9930087b62d76e394 xmlns="1fcd92dd-7d74-4918-8c11-98baf3d8368d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Kompetanse og FoU</TermName>
          <TermId xmlns="http://schemas.microsoft.com/office/infopath/2007/PartnerControls">ce8d91de-f4a4-418e-ba20-37278f1885f5</TermId>
        </TermInfo>
      </Terms>
    </p8a47c7619634ae9930087b62d76e394>
    <NHO_DocumentProperty xmlns="1fcd92dd-7d74-4918-8c11-98baf3d8368d">Ut</NHO_DocumentProperty>
  </documentManagement>
</p:properties>
</file>

<file path=customXml/itemProps1.xml><?xml version="1.0" encoding="utf-8"?>
<ds:datastoreItem xmlns:ds="http://schemas.openxmlformats.org/officeDocument/2006/customXml" ds:itemID="{1EA99C7C-7288-491B-A9BB-E6646C7A855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11004C8-7066-44A7-8146-B8522FAA28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53AA0C-B316-4045-AD73-DCF7FF01C4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cd92dd-7d74-4918-8c11-98baf3d836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AF55143-20ED-4F40-AE6F-815B10CA39D1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CD362F0D-DE7F-4407-A342-34506955E4EC}">
  <ds:schemaRefs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1fcd92dd-7d74-4918-8c11-98baf3d8368d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272</Words>
  <Application>Microsoft Office PowerPoint</Application>
  <PresentationFormat>Egendefinert</PresentationFormat>
  <Paragraphs>46</Paragraphs>
  <Slides>20</Slides>
  <Notes>3</Notes>
  <HiddenSlides>3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3" baseType="lpstr">
      <vt:lpstr>Arial</vt:lpstr>
      <vt:lpstr>Calibri</vt:lpstr>
      <vt:lpstr>Energi_Norge_PowerPoint_mal 1280x720</vt:lpstr>
      <vt:lpstr>PowerPoint-presentasjon</vt:lpstr>
      <vt:lpstr>Fysikk 1: Elektrisitet og energitransport</vt:lpstr>
      <vt:lpstr>Hvordan får vi elektrisk energi fra et vindmøllepark?</vt:lpstr>
      <vt:lpstr>Hvordan får vi elektrisk energi fra et vannkraftverk?</vt:lpstr>
      <vt:lpstr>Komponenter i kraftforsyningen</vt:lpstr>
      <vt:lpstr>     Energitransport</vt:lpstr>
      <vt:lpstr>Elektrisk effekt og energitap</vt:lpstr>
      <vt:lpstr>Oppgave: Vindkraftverk på Sagaøya</vt:lpstr>
      <vt:lpstr>Oppgave: Vannkraftverk på Sagaøya</vt:lpstr>
      <vt:lpstr>Ulike kabler (se elevheftet):</vt:lpstr>
      <vt:lpstr>PowerPoint-presentasjon</vt:lpstr>
      <vt:lpstr>PowerPoint-presentasjon</vt:lpstr>
      <vt:lpstr>Din ekspertuttalelse som ingeniør:</vt:lpstr>
      <vt:lpstr>EKSTRABILDER OM Å JOBBE I FORNYBARBRANSJEN</vt:lpstr>
      <vt:lpstr>Driftsentralen</vt:lpstr>
      <vt:lpstr>Kontorarbeid</vt:lpstr>
      <vt:lpstr>Vannkraft</vt:lpstr>
      <vt:lpstr>Vannkraft</vt:lpstr>
      <vt:lpstr>Nett</vt:lpstr>
      <vt:lpstr>Nett</vt:lpstr>
    </vt:vector>
  </TitlesOfParts>
  <Company>NHO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gmogstad</dc:creator>
  <cp:lastModifiedBy>Christel Nordhagen</cp:lastModifiedBy>
  <cp:revision>26</cp:revision>
  <dcterms:created xsi:type="dcterms:W3CDTF">2009-11-09T21:15:32Z</dcterms:created>
  <dcterms:modified xsi:type="dcterms:W3CDTF">2014-11-21T15:10:43Z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hoMmdCaseWorker">
    <vt:lpwstr>3188;#Brynhild Totland|3d567138-7034-420e-bac4-72245a4ea868</vt:lpwstr>
  </property>
  <property fmtid="{D5CDD505-2E9C-101B-9397-08002B2CF9AE}" pid="3" name="NHO_OrganisationUnit">
    <vt:lpwstr>825;#Kompetanse og FoU|ce8d91de-f4a4-418e-ba20-37278f1885f5</vt:lpwstr>
  </property>
  <property fmtid="{D5CDD505-2E9C-101B-9397-08002B2CF9AE}" pid="4" name="_dlc_DocIdItemGuid">
    <vt:lpwstr>6a5bc9fa-a457-4b6d-8977-6b63b81e1430</vt:lpwstr>
  </property>
  <property fmtid="{D5CDD505-2E9C-101B-9397-08002B2CF9AE}" pid="5" name="ContentTypeId">
    <vt:lpwstr>0x0101002703D2AF657F4CC69F3B5766777647D70700DFBC95AD8B31564AAD3A596F6CFF88E5</vt:lpwstr>
  </property>
  <property fmtid="{D5CDD505-2E9C-101B-9397-08002B2CF9AE}" pid="6" name="TaxKeyword">
    <vt:lpwstr/>
  </property>
</Properties>
</file>